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67" r:id="rId2"/>
    <p:sldId id="269" r:id="rId3"/>
    <p:sldId id="268" r:id="rId4"/>
    <p:sldId id="258" r:id="rId5"/>
    <p:sldId id="265" r:id="rId6"/>
    <p:sldId id="262" r:id="rId7"/>
    <p:sldId id="261" r:id="rId8"/>
    <p:sldId id="264" r:id="rId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535CE5AB-F970-4542-B11A-13C3EC896B36}" type="datetimeFigureOut">
              <a:rPr kumimoji="1" lang="ja-JP" altLang="en-US" smtClean="0"/>
              <a:t>2022/6/3</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6F058503-E645-449C-9DD8-8332B4C948F7}" type="slidenum">
              <a:rPr kumimoji="1" lang="ja-JP" altLang="en-US" smtClean="0"/>
              <a:t>‹#›</a:t>
            </a:fld>
            <a:endParaRPr kumimoji="1" lang="ja-JP" altLang="en-US"/>
          </a:p>
        </p:txBody>
      </p:sp>
    </p:spTree>
    <p:extLst>
      <p:ext uri="{BB962C8B-B14F-4D97-AF65-F5344CB8AC3E}">
        <p14:creationId xmlns:p14="http://schemas.microsoft.com/office/powerpoint/2010/main" val="7984525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95020A3-48A5-4BF8-82C6-05C991102098}" type="datetimeFigureOut">
              <a:rPr kumimoji="1" lang="ja-JP" altLang="en-US" smtClean="0"/>
              <a:t>2022/6/3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28812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5020A3-48A5-4BF8-82C6-05C991102098}" type="datetimeFigureOut">
              <a:rPr kumimoji="1" lang="ja-JP" altLang="en-US" smtClean="0"/>
              <a:t>2022/6/3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330329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5020A3-48A5-4BF8-82C6-05C991102098}" type="datetimeFigureOut">
              <a:rPr kumimoji="1" lang="ja-JP" altLang="en-US" smtClean="0"/>
              <a:t>2022/6/3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401637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5020A3-48A5-4BF8-82C6-05C991102098}" type="datetimeFigureOut">
              <a:rPr kumimoji="1" lang="ja-JP" altLang="en-US" smtClean="0"/>
              <a:t>2022/6/3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303252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95020A3-48A5-4BF8-82C6-05C991102098}" type="datetimeFigureOut">
              <a:rPr kumimoji="1" lang="ja-JP" altLang="en-US" smtClean="0"/>
              <a:t>2022/6/3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201697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95020A3-48A5-4BF8-82C6-05C991102098}" type="datetimeFigureOut">
              <a:rPr kumimoji="1" lang="ja-JP" altLang="en-US" smtClean="0"/>
              <a:t>2022/6/3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218566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95020A3-48A5-4BF8-82C6-05C991102098}" type="datetimeFigureOut">
              <a:rPr kumimoji="1" lang="ja-JP" altLang="en-US" smtClean="0"/>
              <a:t>2022/6/3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187341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95020A3-48A5-4BF8-82C6-05C991102098}" type="datetimeFigureOut">
              <a:rPr kumimoji="1" lang="ja-JP" altLang="en-US" smtClean="0"/>
              <a:t>2022/6/3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344044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5020A3-48A5-4BF8-82C6-05C991102098}" type="datetimeFigureOut">
              <a:rPr kumimoji="1" lang="ja-JP" altLang="en-US" smtClean="0"/>
              <a:t>2022/6/3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1922865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95020A3-48A5-4BF8-82C6-05C991102098}" type="datetimeFigureOut">
              <a:rPr kumimoji="1" lang="ja-JP" altLang="en-US" smtClean="0"/>
              <a:t>2022/6/3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85542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95020A3-48A5-4BF8-82C6-05C991102098}" type="datetimeFigureOut">
              <a:rPr kumimoji="1" lang="ja-JP" altLang="en-US" smtClean="0"/>
              <a:t>2022/6/3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4085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020A3-48A5-4BF8-82C6-05C991102098}" type="datetimeFigureOut">
              <a:rPr kumimoji="1" lang="ja-JP" altLang="en-US" smtClean="0"/>
              <a:t>2022/6/3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E6063-6F5A-47E8-83D3-8E99D10D9E7B}" type="slidenum">
              <a:rPr kumimoji="1" lang="ja-JP" altLang="en-US" smtClean="0"/>
              <a:t>‹#›</a:t>
            </a:fld>
            <a:endParaRPr kumimoji="1" lang="ja-JP" altLang="en-US"/>
          </a:p>
        </p:txBody>
      </p:sp>
    </p:spTree>
    <p:extLst>
      <p:ext uri="{BB962C8B-B14F-4D97-AF65-F5344CB8AC3E}">
        <p14:creationId xmlns:p14="http://schemas.microsoft.com/office/powerpoint/2010/main" val="3795345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50" y="953589"/>
            <a:ext cx="12192000" cy="3148147"/>
          </a:xfrm>
          <a:solidFill>
            <a:srgbClr val="FFFF00"/>
          </a:solidFill>
          <a:ln>
            <a:noFill/>
          </a:ln>
        </p:spPr>
        <p:txBody>
          <a:bodyPr anchor="ctr">
            <a:normAutofit fontScale="90000"/>
          </a:bodyPr>
          <a:lstStyle/>
          <a:p>
            <a:pPr>
              <a:lnSpc>
                <a:spcPct val="150000"/>
              </a:lnSpc>
            </a:pPr>
            <a:r>
              <a:rPr kumimoji="1" lang="ja-JP" altLang="en-US" sz="7200" dirty="0" smtClean="0">
                <a:latin typeface="HGP創英角ｺﾞｼｯｸUB" panose="020B0900000000000000" pitchFamily="50" charset="-128"/>
                <a:ea typeface="HGP創英角ｺﾞｼｯｸUB" panose="020B0900000000000000" pitchFamily="50" charset="-128"/>
              </a:rPr>
              <a:t>「多様な働き方」</a:t>
            </a:r>
            <a:r>
              <a:rPr kumimoji="1" lang="ja-JP" altLang="en-US" sz="7200" dirty="0" smtClean="0">
                <a:ea typeface="メイリオ" panose="020B0604030504040204" pitchFamily="50" charset="-128"/>
              </a:rPr>
              <a:t>で</a:t>
            </a:r>
            <a:r>
              <a:rPr kumimoji="1" lang="en-US" altLang="ja-JP" sz="7200" dirty="0" smtClean="0">
                <a:latin typeface="メイリオ" panose="020B0604030504040204" pitchFamily="50" charset="-128"/>
                <a:ea typeface="メイリオ" panose="020B0604030504040204" pitchFamily="50" charset="-128"/>
              </a:rPr>
              <a:t/>
            </a:r>
            <a:br>
              <a:rPr kumimoji="1" lang="en-US" altLang="ja-JP" sz="7200" dirty="0" smtClean="0">
                <a:latin typeface="メイリオ" panose="020B0604030504040204" pitchFamily="50" charset="-128"/>
                <a:ea typeface="メイリオ" panose="020B0604030504040204" pitchFamily="50" charset="-128"/>
              </a:rPr>
            </a:br>
            <a:r>
              <a:rPr kumimoji="1" lang="ja-JP" altLang="en-US" sz="7200" dirty="0" smtClean="0">
                <a:latin typeface="メイリオ" panose="020B0604030504040204" pitchFamily="50" charset="-128"/>
                <a:ea typeface="メイリオ" panose="020B0604030504040204" pitchFamily="50" charset="-128"/>
              </a:rPr>
              <a:t>　　</a:t>
            </a:r>
            <a:r>
              <a:rPr lang="ja-JP" altLang="en-US" sz="7200" dirty="0" smtClean="0">
                <a:latin typeface="HGP創英角ｺﾞｼｯｸUB" panose="020B0900000000000000" pitchFamily="50" charset="-128"/>
                <a:ea typeface="HGP創英角ｺﾞｼｯｸUB" panose="020B0900000000000000" pitchFamily="50" charset="-128"/>
              </a:rPr>
              <a:t>人材不足</a:t>
            </a:r>
            <a:r>
              <a:rPr lang="ja-JP" altLang="en-US" sz="7200" dirty="0" smtClean="0">
                <a:latin typeface="+mj-ea"/>
              </a:rPr>
              <a:t>を</a:t>
            </a:r>
            <a:r>
              <a:rPr lang="ja-JP" altLang="en-US" sz="7200" dirty="0" smtClean="0">
                <a:latin typeface="HGP創英角ｺﾞｼｯｸUB" panose="020B0900000000000000" pitchFamily="50" charset="-128"/>
                <a:ea typeface="HGP創英角ｺﾞｼｯｸUB" panose="020B0900000000000000" pitchFamily="50" charset="-128"/>
              </a:rPr>
              <a:t>解消</a:t>
            </a:r>
            <a:r>
              <a:rPr lang="ja-JP" altLang="en-US" sz="7200" dirty="0" smtClean="0">
                <a:ea typeface="メイリオ" panose="020B0604030504040204" pitchFamily="50" charset="-128"/>
              </a:rPr>
              <a:t>しませんか</a:t>
            </a:r>
            <a:endParaRPr kumimoji="1" lang="ja-JP" altLang="en-US" sz="7200" dirty="0">
              <a:ea typeface="メイリオ" panose="020B0604030504040204" pitchFamily="50" charset="-128"/>
            </a:endParaRPr>
          </a:p>
        </p:txBody>
      </p:sp>
      <p:sp>
        <p:nvSpPr>
          <p:cNvPr id="3" name="テキスト プレースホルダー 2"/>
          <p:cNvSpPr>
            <a:spLocks noGrp="1"/>
          </p:cNvSpPr>
          <p:nvPr>
            <p:ph type="body" idx="1"/>
          </p:nvPr>
        </p:nvSpPr>
        <p:spPr/>
        <p:txBody>
          <a:bodyPr>
            <a:normAutofit/>
          </a:bodyPr>
          <a:lstStyle/>
          <a:p>
            <a:r>
              <a:rPr kumimoji="1" lang="ja-JP" altLang="en-US" sz="4000" dirty="0" smtClean="0">
                <a:solidFill>
                  <a:sysClr val="windowText" lastClr="000000"/>
                </a:solidFill>
                <a:latin typeface="メイリオ" panose="020B0604030504040204" pitchFamily="50" charset="-128"/>
                <a:ea typeface="メイリオ" panose="020B0604030504040204" pitchFamily="50" charset="-128"/>
              </a:rPr>
              <a:t>～介護の現場で活躍したい人がいます！！～</a:t>
            </a:r>
            <a:endParaRPr kumimoji="1" lang="ja-JP" altLang="en-US" sz="400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7650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コネクタ 12"/>
          <p:cNvCxnSpPr/>
          <p:nvPr/>
        </p:nvCxnSpPr>
        <p:spPr>
          <a:xfrm flipH="1">
            <a:off x="5891349" y="0"/>
            <a:ext cx="26125" cy="685800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0" y="3644538"/>
            <a:ext cx="12192000" cy="65314"/>
          </a:xfrm>
          <a:prstGeom prst="line">
            <a:avLst/>
          </a:prstGeom>
          <a:ln>
            <a:prstDash val="sysDot"/>
          </a:ln>
        </p:spPr>
        <p:style>
          <a:lnRef idx="1">
            <a:schemeClr val="dk1"/>
          </a:lnRef>
          <a:fillRef idx="0">
            <a:schemeClr val="dk1"/>
          </a:fillRef>
          <a:effectRef idx="0">
            <a:schemeClr val="dk1"/>
          </a:effectRef>
          <a:fontRef idx="minor">
            <a:schemeClr val="tx1"/>
          </a:fontRef>
        </p:style>
      </p:cxnSp>
      <p:pic>
        <p:nvPicPr>
          <p:cNvPr id="17" name="図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300" y="469900"/>
            <a:ext cx="1518049" cy="2970097"/>
          </a:xfrm>
          <a:prstGeom prst="rect">
            <a:avLst/>
          </a:prstGeom>
        </p:spPr>
      </p:pic>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9747" y="3758530"/>
            <a:ext cx="1397727" cy="2950346"/>
          </a:xfrm>
          <a:prstGeom prst="rect">
            <a:avLst/>
          </a:prstGeom>
        </p:spPr>
      </p:pic>
      <p:pic>
        <p:nvPicPr>
          <p:cNvPr id="21" name="図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7492" y="3904009"/>
            <a:ext cx="1311331" cy="2809995"/>
          </a:xfrm>
          <a:prstGeom prst="rect">
            <a:avLst/>
          </a:prstGeom>
        </p:spPr>
      </p:pic>
      <p:pic>
        <p:nvPicPr>
          <p:cNvPr id="22" name="図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7492" y="413895"/>
            <a:ext cx="1466088" cy="3141617"/>
          </a:xfrm>
          <a:prstGeom prst="rect">
            <a:avLst/>
          </a:prstGeom>
        </p:spPr>
      </p:pic>
      <p:sp>
        <p:nvSpPr>
          <p:cNvPr id="23" name="テキスト ボックス 22"/>
          <p:cNvSpPr txBox="1"/>
          <p:nvPr/>
        </p:nvSpPr>
        <p:spPr>
          <a:xfrm>
            <a:off x="274319" y="3693216"/>
            <a:ext cx="4347177" cy="830997"/>
          </a:xfrm>
          <a:prstGeom prst="rect">
            <a:avLst/>
          </a:prstGeom>
          <a:noFill/>
        </p:spPr>
        <p:txBody>
          <a:bodyPr wrap="square" rtlCol="0">
            <a:spAutoFit/>
          </a:bodyPr>
          <a:lstStyle/>
          <a:p>
            <a:r>
              <a:rPr lang="ja-JP" altLang="en-US" sz="2400" dirty="0" smtClean="0">
                <a:latin typeface="HGP創英角ｺﾞｼｯｸUB" panose="020B0900000000000000" pitchFamily="50" charset="-128"/>
                <a:ea typeface="HGP創英角ｺﾞｼｯｸUB" panose="020B0900000000000000" pitchFamily="50" charset="-128"/>
              </a:rPr>
              <a:t>人手が足りない勤務時間・曜日</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smtClean="0">
                <a:latin typeface="HGP創英角ｺﾞｼｯｸUB" panose="020B0900000000000000" pitchFamily="50" charset="-128"/>
                <a:ea typeface="HGP創英角ｺﾞｼｯｸUB" panose="020B0900000000000000" pitchFamily="50" charset="-128"/>
              </a:rPr>
              <a:t>を中心に勤務</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24" name="テキスト ボックス 23"/>
          <p:cNvSpPr txBox="1"/>
          <p:nvPr/>
        </p:nvSpPr>
        <p:spPr>
          <a:xfrm>
            <a:off x="194565" y="274316"/>
            <a:ext cx="2532814" cy="461665"/>
          </a:xfrm>
          <a:prstGeom prst="rect">
            <a:avLst/>
          </a:prstGeom>
          <a:noFill/>
        </p:spPr>
        <p:txBody>
          <a:bodyPr wrap="square" rtlCol="0">
            <a:spAutoFit/>
          </a:bodyPr>
          <a:lstStyle/>
          <a:p>
            <a:r>
              <a:rPr kumimoji="1" lang="ja-JP" altLang="en-US" sz="2400" dirty="0" smtClean="0">
                <a:latin typeface="HGP創英角ｺﾞｼｯｸUB" panose="020B0900000000000000" pitchFamily="50" charset="-128"/>
                <a:ea typeface="HGP創英角ｺﾞｼｯｸUB" panose="020B0900000000000000" pitchFamily="50" charset="-128"/>
              </a:rPr>
              <a:t>未経験者で就職</a:t>
            </a:r>
            <a:endParaRPr kumimoji="1"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25" name="テキスト ボックス 24"/>
          <p:cNvSpPr txBox="1"/>
          <p:nvPr/>
        </p:nvSpPr>
        <p:spPr>
          <a:xfrm>
            <a:off x="6191793" y="3798878"/>
            <a:ext cx="3657600" cy="461665"/>
          </a:xfrm>
          <a:prstGeom prst="rect">
            <a:avLst/>
          </a:prstGeom>
          <a:noFill/>
        </p:spPr>
        <p:txBody>
          <a:bodyPr wrap="square" rtlCol="0">
            <a:spAutoFit/>
          </a:bodyPr>
          <a:lstStyle/>
          <a:p>
            <a:r>
              <a:rPr kumimoji="1" lang="ja-JP" altLang="en-US" sz="2400" dirty="0" smtClean="0">
                <a:latin typeface="HGP創英角ｺﾞｼｯｸUB" panose="020B0900000000000000" pitchFamily="50" charset="-128"/>
                <a:ea typeface="HGP創英角ｺﾞｼｯｸUB" panose="020B0900000000000000" pitchFamily="50" charset="-128"/>
              </a:rPr>
              <a:t>ボランティアとして活躍</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26" name="テキスト ボックス 25"/>
          <p:cNvSpPr txBox="1"/>
          <p:nvPr/>
        </p:nvSpPr>
        <p:spPr>
          <a:xfrm>
            <a:off x="6322423" y="270202"/>
            <a:ext cx="3174274" cy="461665"/>
          </a:xfrm>
          <a:prstGeom prst="rect">
            <a:avLst/>
          </a:prstGeom>
          <a:noFill/>
        </p:spPr>
        <p:txBody>
          <a:bodyPr wrap="square" rtlCol="0">
            <a:spAutoFit/>
          </a:bodyPr>
          <a:lstStyle/>
          <a:p>
            <a:r>
              <a:rPr lang="ja-JP" altLang="en-US" sz="2400" dirty="0" smtClean="0">
                <a:latin typeface="HGP創英角ｺﾞｼｯｸUB" panose="020B0900000000000000" pitchFamily="50" charset="-128"/>
                <a:ea typeface="HGP創英角ｺﾞｼｯｸUB" panose="020B0900000000000000" pitchFamily="50" charset="-128"/>
              </a:rPr>
              <a:t>短時間パートで勤務</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29" name="メモ 28"/>
          <p:cNvSpPr/>
          <p:nvPr/>
        </p:nvSpPr>
        <p:spPr>
          <a:xfrm>
            <a:off x="600891" y="888274"/>
            <a:ext cx="3644537" cy="2181497"/>
          </a:xfrm>
          <a:prstGeom prst="foldedCorner">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メモ 29"/>
          <p:cNvSpPr/>
          <p:nvPr/>
        </p:nvSpPr>
        <p:spPr>
          <a:xfrm>
            <a:off x="6578636" y="888273"/>
            <a:ext cx="3644537" cy="2181497"/>
          </a:xfrm>
          <a:prstGeom prst="foldedCorner">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メモ 30"/>
          <p:cNvSpPr/>
          <p:nvPr/>
        </p:nvSpPr>
        <p:spPr>
          <a:xfrm>
            <a:off x="600890" y="4587968"/>
            <a:ext cx="3644537" cy="2044618"/>
          </a:xfrm>
          <a:prstGeom prst="foldedCorner">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メモ 31"/>
          <p:cNvSpPr/>
          <p:nvPr/>
        </p:nvSpPr>
        <p:spPr>
          <a:xfrm>
            <a:off x="6578636" y="4389666"/>
            <a:ext cx="3644537" cy="2181497"/>
          </a:xfrm>
          <a:prstGeom prst="foldedCorner">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653142" y="1097280"/>
            <a:ext cx="3487781" cy="646331"/>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・平日週５で勤務</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子どもが学校に行っている時間帯</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34" name="テキスト ボックス 33"/>
          <p:cNvSpPr txBox="1"/>
          <p:nvPr/>
        </p:nvSpPr>
        <p:spPr>
          <a:xfrm>
            <a:off x="6687147" y="1097280"/>
            <a:ext cx="3309947" cy="646331"/>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・昼食前後の忙しい時間帯（２時間程度）の短時間勤務</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6694368" y="1929897"/>
            <a:ext cx="3489616" cy="369332"/>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・食事の配膳や片付け等を担当</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6" name="テキスト ボックス 35"/>
          <p:cNvSpPr txBox="1"/>
          <p:nvPr/>
        </p:nvSpPr>
        <p:spPr>
          <a:xfrm>
            <a:off x="640079" y="1881052"/>
            <a:ext cx="3629640" cy="369332"/>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・介護職員の補助を担当</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8" name="テキスト ボックス 37"/>
          <p:cNvSpPr txBox="1"/>
          <p:nvPr/>
        </p:nvSpPr>
        <p:spPr>
          <a:xfrm>
            <a:off x="570756" y="4728754"/>
            <a:ext cx="3570167" cy="369332"/>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・夜間や土日祝日を中心に勤務</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574763" y="5307979"/>
            <a:ext cx="3030584" cy="369332"/>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・介護職員の補助を担当</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640078" y="2396753"/>
            <a:ext cx="3082834" cy="369332"/>
          </a:xfrm>
          <a:prstGeom prst="rect">
            <a:avLst/>
          </a:prstGeom>
          <a:noFill/>
        </p:spPr>
        <p:txBody>
          <a:bodyPr wrap="square" rtlCol="0">
            <a:spAutoFit/>
          </a:bodyPr>
          <a:lstStyle/>
          <a:p>
            <a:r>
              <a:rPr lang="ja-JP" altLang="en-US" dirty="0" smtClean="0">
                <a:latin typeface="HG丸ｺﾞｼｯｸM-PRO" panose="020F0600000000000000" pitchFamily="50" charset="-128"/>
                <a:ea typeface="HG丸ｺﾞｼｯｸM-PRO" panose="020F0600000000000000" pitchFamily="50" charset="-128"/>
              </a:rPr>
              <a:t>・将来的に資格</a:t>
            </a:r>
            <a:r>
              <a:rPr lang="ja-JP" altLang="en-US" dirty="0">
                <a:latin typeface="HG丸ｺﾞｼｯｸM-PRO" panose="020F0600000000000000" pitchFamily="50" charset="-128"/>
                <a:ea typeface="HG丸ｺﾞｼｯｸM-PRO" panose="020F0600000000000000" pitchFamily="50" charset="-128"/>
              </a:rPr>
              <a:t>取得も</a:t>
            </a:r>
            <a:r>
              <a:rPr lang="ja-JP" altLang="en-US" dirty="0" smtClean="0">
                <a:latin typeface="HG丸ｺﾞｼｯｸM-PRO" panose="020F0600000000000000" pitchFamily="50" charset="-128"/>
                <a:ea typeface="HG丸ｺﾞｼｯｸM-PRO" panose="020F0600000000000000" pitchFamily="50" charset="-128"/>
              </a:rPr>
              <a:t>検討</a:t>
            </a:r>
            <a:endParaRPr lang="ja-JP" altLang="en-US" dirty="0">
              <a:latin typeface="HG丸ｺﾞｼｯｸM-PRO" panose="020F0600000000000000" pitchFamily="50" charset="-128"/>
              <a:ea typeface="HG丸ｺﾞｼｯｸM-PRO" panose="020F0600000000000000" pitchFamily="50" charset="-128"/>
            </a:endParaRPr>
          </a:p>
        </p:txBody>
      </p:sp>
      <p:sp>
        <p:nvSpPr>
          <p:cNvPr id="41" name="テキスト ボックス 40"/>
          <p:cNvSpPr txBox="1"/>
          <p:nvPr/>
        </p:nvSpPr>
        <p:spPr>
          <a:xfrm>
            <a:off x="587826" y="5884537"/>
            <a:ext cx="3082834" cy="369332"/>
          </a:xfrm>
          <a:prstGeom prst="rect">
            <a:avLst/>
          </a:prstGeom>
          <a:noFill/>
        </p:spPr>
        <p:txBody>
          <a:bodyPr wrap="square" rtlCol="0">
            <a:spAutoFit/>
          </a:bodyPr>
          <a:lstStyle/>
          <a:p>
            <a:r>
              <a:rPr lang="ja-JP" altLang="en-US" dirty="0" smtClean="0">
                <a:latin typeface="HG丸ｺﾞｼｯｸM-PRO" panose="020F0600000000000000" pitchFamily="50" charset="-128"/>
                <a:ea typeface="HG丸ｺﾞｼｯｸM-PRO" panose="020F0600000000000000" pitchFamily="50" charset="-128"/>
              </a:rPr>
              <a:t>・将来的に資格</a:t>
            </a:r>
            <a:r>
              <a:rPr lang="ja-JP" altLang="en-US" dirty="0">
                <a:latin typeface="HG丸ｺﾞｼｯｸM-PRO" panose="020F0600000000000000" pitchFamily="50" charset="-128"/>
                <a:ea typeface="HG丸ｺﾞｼｯｸM-PRO" panose="020F0600000000000000" pitchFamily="50" charset="-128"/>
              </a:rPr>
              <a:t>取得も</a:t>
            </a:r>
            <a:r>
              <a:rPr lang="ja-JP" altLang="en-US" dirty="0" smtClean="0">
                <a:latin typeface="HG丸ｺﾞｼｯｸM-PRO" panose="020F0600000000000000" pitchFamily="50" charset="-128"/>
                <a:ea typeface="HG丸ｺﾞｼｯｸM-PRO" panose="020F0600000000000000" pitchFamily="50" charset="-128"/>
              </a:rPr>
              <a:t>検討</a:t>
            </a:r>
            <a:endParaRPr lang="ja-JP" altLang="en-US" dirty="0">
              <a:latin typeface="HG丸ｺﾞｼｯｸM-PRO" panose="020F0600000000000000" pitchFamily="50" charset="-128"/>
              <a:ea typeface="HG丸ｺﾞｼｯｸM-PRO" panose="020F0600000000000000" pitchFamily="50" charset="-128"/>
            </a:endParaRPr>
          </a:p>
        </p:txBody>
      </p:sp>
      <p:sp>
        <p:nvSpPr>
          <p:cNvPr id="42" name="テキスト ボックス 41"/>
          <p:cNvSpPr txBox="1"/>
          <p:nvPr/>
        </p:nvSpPr>
        <p:spPr>
          <a:xfrm>
            <a:off x="6707431" y="4631047"/>
            <a:ext cx="3289663" cy="369332"/>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・利用者の話し相手や見守り</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6701588" y="5203483"/>
            <a:ext cx="3495459" cy="646331"/>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・囲碁や将棋など</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kumimoji="1" lang="ja-JP" altLang="en-US" dirty="0" smtClean="0">
                <a:latin typeface="HG丸ｺﾞｼｯｸM-PRO" panose="020F0600000000000000" pitchFamily="50" charset="-128"/>
                <a:ea typeface="HG丸ｺﾞｼｯｸM-PRO" panose="020F0600000000000000" pitchFamily="50" charset="-128"/>
              </a:rPr>
              <a:t>レクリエーション補助</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717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124" y="339633"/>
            <a:ext cx="12192000" cy="1754326"/>
          </a:xfrm>
          <a:prstGeom prst="rect">
            <a:avLst/>
          </a:prstGeom>
          <a:noFill/>
        </p:spPr>
        <p:txBody>
          <a:bodyPr wrap="square" rtlCol="0">
            <a:spAutoFit/>
          </a:bodyPr>
          <a:lstStyle/>
          <a:p>
            <a:r>
              <a:rPr kumimoji="1" lang="ja-JP" altLang="en-US" sz="4400" dirty="0" smtClean="0">
                <a:latin typeface="HG創英角ｺﾞｼｯｸUB" panose="020B0909000000000000" pitchFamily="49" charset="-128"/>
                <a:ea typeface="HG創英角ｺﾞｼｯｸUB" panose="020B0909000000000000" pitchFamily="49" charset="-128"/>
              </a:rPr>
              <a:t>江戸川区介護に関する入門的研修</a:t>
            </a:r>
            <a:endParaRPr kumimoji="1" lang="en-US" altLang="ja-JP" sz="4400" dirty="0" smtClean="0">
              <a:latin typeface="HG創英角ｺﾞｼｯｸUB" panose="020B0909000000000000" pitchFamily="49" charset="-128"/>
              <a:ea typeface="HG創英角ｺﾞｼｯｸUB" panose="020B0909000000000000" pitchFamily="49" charset="-128"/>
            </a:endParaRPr>
          </a:p>
          <a:p>
            <a:r>
              <a:rPr kumimoji="1" lang="ja-JP" altLang="en-US" sz="2400" dirty="0" smtClean="0">
                <a:latin typeface="HG創英角ｺﾞｼｯｸUB" panose="020B0909000000000000" pitchFamily="49" charset="-128"/>
                <a:ea typeface="HG創英角ｺﾞｼｯｸUB" panose="020B0909000000000000" pitchFamily="49" charset="-128"/>
              </a:rPr>
              <a:t>（介護の担い手研修・介護の担い手ステップアップ研修）</a:t>
            </a:r>
            <a:endParaRPr kumimoji="1" lang="en-US" altLang="ja-JP" sz="2400" dirty="0" smtClean="0">
              <a:latin typeface="HG創英角ｺﾞｼｯｸUB" panose="020B0909000000000000" pitchFamily="49" charset="-128"/>
              <a:ea typeface="HG創英角ｺﾞｼｯｸUB" panose="020B0909000000000000" pitchFamily="49" charset="-128"/>
            </a:endParaRPr>
          </a:p>
          <a:p>
            <a:r>
              <a:rPr lang="ja-JP" altLang="en-US" sz="3600" dirty="0" smtClean="0">
                <a:latin typeface="HG創英角ｺﾞｼｯｸUB" panose="020B0909000000000000" pitchFamily="49" charset="-128"/>
                <a:ea typeface="HG創英角ｺﾞｼｯｸUB" panose="020B0909000000000000" pitchFamily="49" charset="-128"/>
              </a:rPr>
              <a:t>　　　では</a:t>
            </a:r>
            <a:r>
              <a:rPr kumimoji="1" lang="ja-JP" altLang="en-US" sz="3600" dirty="0" smtClean="0">
                <a:latin typeface="HG創英角ｺﾞｼｯｸUB" panose="020B0909000000000000" pitchFamily="49" charset="-128"/>
                <a:ea typeface="HG創英角ｺﾞｼｯｸUB" panose="020B0909000000000000" pitchFamily="49" charset="-128"/>
              </a:rPr>
              <a:t>介護の現場で活躍したい方がたくさんいます！</a:t>
            </a:r>
            <a:endParaRPr kumimoji="1" lang="ja-JP" altLang="en-US" sz="3600" dirty="0">
              <a:latin typeface="HG創英角ｺﾞｼｯｸUB" panose="020B0909000000000000" pitchFamily="49" charset="-128"/>
              <a:ea typeface="HG創英角ｺﾞｼｯｸUB" panose="020B0909000000000000" pitchFamily="49"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59" y="3800627"/>
            <a:ext cx="2270550" cy="2536928"/>
          </a:xfrm>
          <a:prstGeom prst="rect">
            <a:avLst/>
          </a:prstGeom>
        </p:spPr>
      </p:pic>
      <p:sp>
        <p:nvSpPr>
          <p:cNvPr id="4" name="四角形吹き出し 3"/>
          <p:cNvSpPr/>
          <p:nvPr/>
        </p:nvSpPr>
        <p:spPr>
          <a:xfrm>
            <a:off x="2147887" y="2747015"/>
            <a:ext cx="3248308" cy="850883"/>
          </a:xfrm>
          <a:prstGeom prst="wedgeRectCallout">
            <a:avLst>
              <a:gd name="adj1" fmla="val 2027"/>
              <a:gd name="adj2" fmla="val 924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198468" y="2825393"/>
            <a:ext cx="3262819" cy="646331"/>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子育てが少し落ち着いたので</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短時間で働きたい！</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8731" y="3159498"/>
            <a:ext cx="1740136" cy="2083994"/>
          </a:xfrm>
          <a:prstGeom prst="rect">
            <a:avLst/>
          </a:prstGeom>
        </p:spPr>
      </p:pic>
      <p:sp>
        <p:nvSpPr>
          <p:cNvPr id="7" name="四角形吹き出し 6"/>
          <p:cNvSpPr/>
          <p:nvPr/>
        </p:nvSpPr>
        <p:spPr>
          <a:xfrm>
            <a:off x="6555492" y="2644738"/>
            <a:ext cx="3603982" cy="783196"/>
          </a:xfrm>
          <a:prstGeom prst="wedgeRectCallout">
            <a:avLst>
              <a:gd name="adj1" fmla="val 37884"/>
              <a:gd name="adj2" fmla="val 1054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921385" y="2713170"/>
            <a:ext cx="3344092" cy="646331"/>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もうそろそろ定年退職</a:t>
            </a:r>
            <a:r>
              <a:rPr kumimoji="1" lang="en-US" altLang="ja-JP" dirty="0" smtClean="0">
                <a:latin typeface="HG丸ｺﾞｼｯｸM-PRO" panose="020F0600000000000000" pitchFamily="50" charset="-128"/>
                <a:ea typeface="HG丸ｺﾞｼｯｸM-PRO" panose="020F0600000000000000" pitchFamily="50" charset="-128"/>
              </a:rPr>
              <a:t>…</a:t>
            </a:r>
          </a:p>
          <a:p>
            <a:r>
              <a:rPr lang="ja-JP" altLang="en-US" dirty="0">
                <a:latin typeface="HG丸ｺﾞｼｯｸM-PRO" panose="020F0600000000000000" pitchFamily="50" charset="-128"/>
                <a:ea typeface="HG丸ｺﾞｼｯｸM-PRO" panose="020F0600000000000000" pitchFamily="50" charset="-128"/>
              </a:rPr>
              <a:t>何</a:t>
            </a:r>
            <a:r>
              <a:rPr lang="ja-JP" altLang="en-US" dirty="0" smtClean="0">
                <a:latin typeface="HG丸ｺﾞｼｯｸM-PRO" panose="020F0600000000000000" pitchFamily="50" charset="-128"/>
                <a:ea typeface="HG丸ｺﾞｼｯｸM-PRO" panose="020F0600000000000000" pitchFamily="50" charset="-128"/>
              </a:rPr>
              <a:t>か新しいことを始めたい！</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112" y="4325417"/>
            <a:ext cx="1843364" cy="2207622"/>
          </a:xfrm>
          <a:prstGeom prst="rect">
            <a:avLst/>
          </a:prstGeom>
        </p:spPr>
      </p:pic>
      <p:sp>
        <p:nvSpPr>
          <p:cNvPr id="10" name="テキスト ボックス 9"/>
          <p:cNvSpPr txBox="1"/>
          <p:nvPr/>
        </p:nvSpPr>
        <p:spPr>
          <a:xfrm>
            <a:off x="6332581" y="4579669"/>
            <a:ext cx="3219480" cy="369332"/>
          </a:xfrm>
          <a:prstGeom prst="rect">
            <a:avLst/>
          </a:prstGeom>
          <a:noFill/>
        </p:spPr>
        <p:txBody>
          <a:bodyPr wrap="square" rtlCol="0">
            <a:spAutoFit/>
          </a:bodyPr>
          <a:lstStyle/>
          <a:p>
            <a:r>
              <a:rPr lang="ja-JP" altLang="en-US" dirty="0" smtClean="0">
                <a:latin typeface="HG丸ｺﾞｼｯｸM-PRO" panose="020F0600000000000000" pitchFamily="50" charset="-128"/>
                <a:ea typeface="HG丸ｺﾞｼｯｸM-PRO" panose="020F0600000000000000" pitchFamily="50" charset="-128"/>
              </a:rPr>
              <a:t>介護の仕事に興味がある！</a:t>
            </a:r>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11" name="四角形吹き出し 10"/>
          <p:cNvSpPr/>
          <p:nvPr/>
        </p:nvSpPr>
        <p:spPr>
          <a:xfrm>
            <a:off x="6192370" y="4369351"/>
            <a:ext cx="3148149" cy="789969"/>
          </a:xfrm>
          <a:prstGeom prst="wedgeRectCallout">
            <a:avLst>
              <a:gd name="adj1" fmla="val -48634"/>
              <a:gd name="adj2" fmla="val 776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92139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622" y="-26762"/>
            <a:ext cx="10515600" cy="1325563"/>
          </a:xfrm>
        </p:spPr>
        <p:txBody>
          <a:bodyPr/>
          <a:lstStyle/>
          <a:p>
            <a:r>
              <a:rPr kumimoji="1" lang="ja-JP" altLang="en-US" dirty="0" smtClean="0">
                <a:latin typeface="HGP創英角ｺﾞｼｯｸUB" panose="020B0900000000000000" pitchFamily="50" charset="-128"/>
                <a:ea typeface="HGP創英角ｺﾞｼｯｸUB" panose="020B0900000000000000" pitchFamily="50" charset="-128"/>
              </a:rPr>
              <a:t>介護に関する入門的研修の研修内容</a:t>
            </a:r>
            <a:endParaRPr kumimoji="1" lang="ja-JP" altLang="en-US" dirty="0">
              <a:latin typeface="HGP創英角ｺﾞｼｯｸUB" panose="020B0900000000000000" pitchFamily="50" charset="-128"/>
              <a:ea typeface="HGP創英角ｺﾞｼｯｸUB" panose="020B09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789622365"/>
              </p:ext>
            </p:extLst>
          </p:nvPr>
        </p:nvGraphicFramePr>
        <p:xfrm>
          <a:off x="95796" y="1111553"/>
          <a:ext cx="12013473" cy="5623230"/>
        </p:xfrm>
        <a:graphic>
          <a:graphicData uri="http://schemas.openxmlformats.org/drawingml/2006/table">
            <a:tbl>
              <a:tblPr firstRow="1" bandRow="1">
                <a:tableStyleId>{5C22544A-7EE6-4342-B048-85BDC9FD1C3A}</a:tableStyleId>
              </a:tblPr>
              <a:tblGrid>
                <a:gridCol w="574765">
                  <a:extLst>
                    <a:ext uri="{9D8B030D-6E8A-4147-A177-3AD203B41FA5}">
                      <a16:colId xmlns:a16="http://schemas.microsoft.com/office/drawing/2014/main" val="2577334655"/>
                    </a:ext>
                  </a:extLst>
                </a:gridCol>
                <a:gridCol w="261257">
                  <a:extLst>
                    <a:ext uri="{9D8B030D-6E8A-4147-A177-3AD203B41FA5}">
                      <a16:colId xmlns:a16="http://schemas.microsoft.com/office/drawing/2014/main" val="2262826964"/>
                    </a:ext>
                  </a:extLst>
                </a:gridCol>
                <a:gridCol w="2233749">
                  <a:extLst>
                    <a:ext uri="{9D8B030D-6E8A-4147-A177-3AD203B41FA5}">
                      <a16:colId xmlns:a16="http://schemas.microsoft.com/office/drawing/2014/main" val="1823659378"/>
                    </a:ext>
                  </a:extLst>
                </a:gridCol>
                <a:gridCol w="5083266">
                  <a:extLst>
                    <a:ext uri="{9D8B030D-6E8A-4147-A177-3AD203B41FA5}">
                      <a16:colId xmlns:a16="http://schemas.microsoft.com/office/drawing/2014/main" val="1381354537"/>
                    </a:ext>
                  </a:extLst>
                </a:gridCol>
                <a:gridCol w="2985225">
                  <a:extLst>
                    <a:ext uri="{9D8B030D-6E8A-4147-A177-3AD203B41FA5}">
                      <a16:colId xmlns:a16="http://schemas.microsoft.com/office/drawing/2014/main" val="3567350792"/>
                    </a:ext>
                  </a:extLst>
                </a:gridCol>
                <a:gridCol w="875211">
                  <a:extLst>
                    <a:ext uri="{9D8B030D-6E8A-4147-A177-3AD203B41FA5}">
                      <a16:colId xmlns:a16="http://schemas.microsoft.com/office/drawing/2014/main" val="300946230"/>
                    </a:ext>
                  </a:extLst>
                </a:gridCol>
              </a:tblGrid>
              <a:tr h="286173">
                <a:tc>
                  <a:txBody>
                    <a:bodyPr/>
                    <a:lstStyle/>
                    <a:p>
                      <a:endParaRPr kumimoji="1" lang="ja-JP" altLang="en-US" sz="1600" dirty="0">
                        <a:latin typeface="Meiryo UI" panose="020B0604030504040204" pitchFamily="50" charset="-128"/>
                        <a:ea typeface="Meiryo UI" panose="020B0604030504040204" pitchFamily="50" charset="-128"/>
                      </a:endParaRPr>
                    </a:p>
                  </a:txBody>
                  <a:tcPr/>
                </a:tc>
                <a:tc gridSpan="2">
                  <a:txBody>
                    <a:bodyPr/>
                    <a:lstStyle/>
                    <a:p>
                      <a:r>
                        <a:rPr kumimoji="1" lang="ja-JP" altLang="en-US" sz="1600" dirty="0" smtClean="0">
                          <a:latin typeface="Meiryo UI" panose="020B0604030504040204" pitchFamily="50" charset="-128"/>
                          <a:ea typeface="Meiryo UI" panose="020B0604030504040204" pitchFamily="50" charset="-128"/>
                        </a:rPr>
                        <a:t>研修科目</a:t>
                      </a:r>
                      <a:endParaRPr kumimoji="1" lang="ja-JP" altLang="en-US" sz="1600" dirty="0">
                        <a:latin typeface="Meiryo UI" panose="020B0604030504040204" pitchFamily="50" charset="-128"/>
                        <a:ea typeface="Meiryo UI" panose="020B0604030504040204" pitchFamily="50" charset="-128"/>
                      </a:endParaRPr>
                    </a:p>
                  </a:txBody>
                  <a:tcPr/>
                </a:tc>
                <a:tc hMerge="1">
                  <a:txBody>
                    <a:bodyPr/>
                    <a:lstStyle/>
                    <a:p>
                      <a:endParaRPr kumimoji="1" lang="ja-JP" altLang="en-US" dirty="0"/>
                    </a:p>
                  </a:txBody>
                  <a:tcPr/>
                </a:tc>
                <a:tc gridSpan="2">
                  <a:txBody>
                    <a:bodyPr/>
                    <a:lstStyle/>
                    <a:p>
                      <a:r>
                        <a:rPr kumimoji="1" lang="ja-JP" altLang="en-US" sz="1600" dirty="0" smtClean="0">
                          <a:latin typeface="Meiryo UI" panose="020B0604030504040204" pitchFamily="50" charset="-128"/>
                          <a:ea typeface="Meiryo UI" panose="020B0604030504040204" pitchFamily="50" charset="-128"/>
                        </a:rPr>
                        <a:t>内容</a:t>
                      </a:r>
                      <a:endParaRPr kumimoji="1" lang="ja-JP" altLang="en-US" sz="16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a:txBody>
                    <a:bodyPr/>
                    <a:lstStyle/>
                    <a:p>
                      <a:r>
                        <a:rPr kumimoji="1" lang="ja-JP" altLang="en-US" sz="1600" dirty="0" smtClean="0">
                          <a:latin typeface="Meiryo UI" panose="020B0604030504040204" pitchFamily="50" charset="-128"/>
                          <a:ea typeface="Meiryo UI" panose="020B0604030504040204" pitchFamily="50" charset="-128"/>
                        </a:rPr>
                        <a:t>時間</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92772493"/>
                  </a:ext>
                </a:extLst>
              </a:tr>
              <a:tr h="381967">
                <a:tc rowSpan="4">
                  <a:txBody>
                    <a:bodyPr/>
                    <a:lstStyle/>
                    <a:p>
                      <a:pPr algn="ctr"/>
                      <a:r>
                        <a:rPr kumimoji="1" lang="ja-JP" altLang="en-US" sz="1600" dirty="0" smtClean="0">
                          <a:latin typeface="Meiryo UI" panose="020B0604030504040204" pitchFamily="50" charset="-128"/>
                          <a:ea typeface="Meiryo UI" panose="020B0604030504040204" pitchFamily="50" charset="-128"/>
                        </a:rPr>
                        <a:t>介護の担い手研修</a:t>
                      </a:r>
                      <a:endParaRPr kumimoji="1" lang="en-US" altLang="ja-JP" sz="1600" dirty="0" smtClean="0">
                        <a:latin typeface="Meiryo UI" panose="020B0604030504040204" pitchFamily="50" charset="-128"/>
                        <a:ea typeface="Meiryo UI" panose="020B0604030504040204" pitchFamily="50" charset="-128"/>
                      </a:endParaRPr>
                    </a:p>
                    <a:p>
                      <a:pPr algn="ct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２日間・</a:t>
                      </a:r>
                      <a:r>
                        <a:rPr kumimoji="1" lang="en-US" altLang="ja-JP" sz="1600" dirty="0" smtClean="0">
                          <a:latin typeface="Meiryo UI" panose="020B0604030504040204" pitchFamily="50" charset="-128"/>
                          <a:ea typeface="Meiryo UI" panose="020B0604030504040204" pitchFamily="50" charset="-128"/>
                        </a:rPr>
                        <a:t>8</a:t>
                      </a:r>
                      <a:r>
                        <a:rPr kumimoji="1" lang="ja-JP" altLang="en-US" sz="1600" dirty="0" smtClean="0">
                          <a:latin typeface="Meiryo UI" panose="020B0604030504040204" pitchFamily="50" charset="-128"/>
                          <a:ea typeface="Meiryo UI" panose="020B0604030504040204" pitchFamily="50" charset="-128"/>
                        </a:rPr>
                        <a:t>時間</a:t>
                      </a:r>
                      <a:r>
                        <a:rPr kumimoji="1" lang="en-US" altLang="ja-JP"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vert="eaVert" anchor="ctr">
                    <a:lnB w="38100" cap="flat" cmpd="sng" algn="ctr">
                      <a:solidFill>
                        <a:schemeClr val="tx2"/>
                      </a:solidFill>
                      <a:prstDash val="sysDash"/>
                      <a:round/>
                      <a:headEnd type="none" w="med" len="med"/>
                      <a:tailEnd type="none" w="med" len="med"/>
                    </a:lnB>
                    <a:solidFill>
                      <a:schemeClr val="accent2">
                        <a:lumMod val="40000"/>
                        <a:lumOff val="60000"/>
                      </a:schemeClr>
                    </a:solidFill>
                  </a:tcPr>
                </a:tc>
                <a:tc gridSpan="2">
                  <a:txBody>
                    <a:bodyPr/>
                    <a:lstStyle/>
                    <a:p>
                      <a:pPr algn="ctr"/>
                      <a:r>
                        <a:rPr kumimoji="1" lang="ja-JP" altLang="en-US" sz="1600" dirty="0" smtClean="0">
                          <a:latin typeface="Meiryo UI" panose="020B0604030504040204" pitchFamily="50" charset="-128"/>
                          <a:ea typeface="Meiryo UI" panose="020B0604030504040204" pitchFamily="50" charset="-128"/>
                        </a:rPr>
                        <a:t>区独自講座</a:t>
                      </a:r>
                      <a:endParaRPr kumimoji="1" lang="ja-JP" altLang="en-US" sz="16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hMerge="1">
                  <a:txBody>
                    <a:bodyPr/>
                    <a:lstStyle/>
                    <a:p>
                      <a:endParaRPr kumimoji="1" lang="ja-JP" altLang="en-US" dirty="0"/>
                    </a:p>
                  </a:txBody>
                  <a:tcPr/>
                </a:tc>
                <a:tc gridSpan="2">
                  <a:txBody>
                    <a:bodyPr/>
                    <a:lstStyle/>
                    <a:p>
                      <a:r>
                        <a:rPr kumimoji="1" lang="ja-JP" altLang="en-US" sz="1600" dirty="0" smtClean="0">
                          <a:latin typeface="Meiryo UI" panose="020B0604030504040204" pitchFamily="50" charset="-128"/>
                          <a:ea typeface="Meiryo UI" panose="020B0604030504040204" pitchFamily="50" charset="-128"/>
                        </a:rPr>
                        <a:t>・コミュニケーションについて　　　　・認知症について</a:t>
                      </a:r>
                      <a:endParaRPr kumimoji="1" lang="ja-JP" altLang="en-US" sz="16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tc hMerge="1">
                  <a:txBody>
                    <a:bodyPr/>
                    <a:lstStyle/>
                    <a:p>
                      <a:endParaRPr kumimoji="1" lang="ja-JP" altLang="en-US"/>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rPr>
                        <a:t>時間</a:t>
                      </a:r>
                      <a:endParaRPr kumimoji="1" lang="ja-JP" altLang="en-US" sz="1600" dirty="0">
                        <a:latin typeface="Meiryo UI" panose="020B0604030504040204" pitchFamily="50" charset="-128"/>
                        <a:ea typeface="Meiryo UI" panose="020B0604030504040204" pitchFamily="50" charset="-128"/>
                      </a:endParaRPr>
                    </a:p>
                  </a:txBody>
                  <a:tcPr anchor="ctr">
                    <a:solidFill>
                      <a:schemeClr val="accent4">
                        <a:lumMod val="40000"/>
                        <a:lumOff val="60000"/>
                      </a:schemeClr>
                    </a:solidFill>
                  </a:tcPr>
                </a:tc>
                <a:extLst>
                  <a:ext uri="{0D108BD9-81ED-4DB2-BD59-A6C34878D82A}">
                    <a16:rowId xmlns:a16="http://schemas.microsoft.com/office/drawing/2014/main" val="1719908536"/>
                  </a:ext>
                </a:extLst>
              </a:tr>
              <a:tr h="455903">
                <a:tc vMerge="1">
                  <a:txBody>
                    <a:bodyPr/>
                    <a:lstStyle/>
                    <a:p>
                      <a:endParaRPr kumimoji="1" lang="ja-JP" altLang="en-US" dirty="0"/>
                    </a:p>
                  </a:txBody>
                  <a:tcPr vert="eaVert"/>
                </a:tc>
                <a:tc rowSpan="2">
                  <a:txBody>
                    <a:bodyPr/>
                    <a:lstStyle/>
                    <a:p>
                      <a:pPr algn="ctr"/>
                      <a:r>
                        <a:rPr kumimoji="1" lang="ja-JP" altLang="en-US" sz="1600" dirty="0" smtClean="0">
                          <a:latin typeface="Meiryo UI" panose="020B0604030504040204" pitchFamily="50" charset="-128"/>
                          <a:ea typeface="Meiryo UI" panose="020B0604030504040204" pitchFamily="50" charset="-128"/>
                        </a:rPr>
                        <a:t>基礎講座</a:t>
                      </a:r>
                      <a:endParaRPr kumimoji="1" lang="ja-JP" altLang="en-US" sz="1600" dirty="0">
                        <a:latin typeface="Meiryo UI" panose="020B0604030504040204" pitchFamily="50" charset="-128"/>
                        <a:ea typeface="Meiryo UI" panose="020B0604030504040204" pitchFamily="50" charset="-128"/>
                      </a:endParaRPr>
                    </a:p>
                  </a:txBody>
                  <a:tcPr vert="eaVert" anchor="ctr">
                    <a:solidFill>
                      <a:schemeClr val="accent6">
                        <a:lumMod val="60000"/>
                        <a:lumOff val="40000"/>
                      </a:schemeClr>
                    </a:solidFill>
                  </a:tcPr>
                </a:tc>
                <a:tc>
                  <a:txBody>
                    <a:bodyPr/>
                    <a:lstStyle/>
                    <a:p>
                      <a:r>
                        <a:rPr kumimoji="1" lang="ja-JP" altLang="en-US" sz="1600" dirty="0" smtClean="0">
                          <a:latin typeface="Meiryo UI" panose="020B0604030504040204" pitchFamily="50" charset="-128"/>
                          <a:ea typeface="Meiryo UI" panose="020B0604030504040204" pitchFamily="50" charset="-128"/>
                        </a:rPr>
                        <a:t>介護に関する基礎知識</a:t>
                      </a:r>
                      <a:endParaRPr kumimoji="1" lang="ja-JP" altLang="en-US" sz="1600" dirty="0">
                        <a:latin typeface="Meiryo UI" panose="020B0604030504040204" pitchFamily="50" charset="-128"/>
                        <a:ea typeface="Meiryo UI" panose="020B0604030504040204" pitchFamily="50" charset="-128"/>
                      </a:endParaRPr>
                    </a:p>
                  </a:txBody>
                  <a:tcPr/>
                </a:tc>
                <a:tc gridSpan="2">
                  <a:txBody>
                    <a:bodyPr/>
                    <a:lstStyle/>
                    <a:p>
                      <a:r>
                        <a:rPr kumimoji="1" lang="ja-JP" altLang="en-US" sz="1600" dirty="0" smtClean="0">
                          <a:latin typeface="Meiryo UI" panose="020B0604030504040204" pitchFamily="50" charset="-128"/>
                          <a:ea typeface="Meiryo UI" panose="020B0604030504040204" pitchFamily="50" charset="-128"/>
                        </a:rPr>
                        <a:t>・介護に関する相談先　　　　・介護保険制度の概要</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・介護休業制度などの仕事と介護の両立支援制度の概要</a:t>
                      </a:r>
                      <a:endParaRPr kumimoji="1" lang="ja-JP" altLang="en-US"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rPr>
                        <a:t>1.5</a:t>
                      </a:r>
                      <a:r>
                        <a:rPr kumimoji="1" lang="ja-JP" altLang="en-US" sz="1600" dirty="0" smtClean="0">
                          <a:latin typeface="Meiryo UI" panose="020B0604030504040204" pitchFamily="50" charset="-128"/>
                          <a:ea typeface="Meiryo UI" panose="020B0604030504040204" pitchFamily="50" charset="-128"/>
                        </a:rPr>
                        <a:t>時間</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19435759"/>
                  </a:ext>
                </a:extLst>
              </a:tr>
              <a:tr h="54864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600" dirty="0" smtClean="0">
                          <a:latin typeface="Meiryo UI" panose="020B0604030504040204" pitchFamily="50" charset="-128"/>
                          <a:ea typeface="Meiryo UI" panose="020B0604030504040204" pitchFamily="50" charset="-128"/>
                        </a:rPr>
                        <a:t>介護の基本</a:t>
                      </a:r>
                      <a:endParaRPr kumimoji="1" lang="ja-JP" altLang="en-US" sz="1600" dirty="0">
                        <a:latin typeface="Meiryo UI" panose="020B0604030504040204" pitchFamily="50" charset="-128"/>
                        <a:ea typeface="Meiryo UI" panose="020B0604030504040204" pitchFamily="50" charset="-128"/>
                      </a:endParaRPr>
                    </a:p>
                  </a:txBody>
                  <a:tcPr/>
                </a:tc>
                <a:tc gridSpan="2">
                  <a:txBody>
                    <a:bodyPr/>
                    <a:lstStyle/>
                    <a:p>
                      <a:r>
                        <a:rPr kumimoji="1" lang="ja-JP" altLang="en-US" sz="1600" dirty="0" smtClean="0">
                          <a:latin typeface="Meiryo UI" panose="020B0604030504040204" pitchFamily="50" charset="-128"/>
                          <a:ea typeface="Meiryo UI" panose="020B0604030504040204" pitchFamily="50" charset="-128"/>
                        </a:rPr>
                        <a:t>・介護における安全・安楽な体の動かし方</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・介護予防・認知症予防に使える体操</a:t>
                      </a:r>
                      <a:endParaRPr kumimoji="1" lang="ja-JP" altLang="en-US"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rPr>
                        <a:t>1.5</a:t>
                      </a:r>
                      <a:r>
                        <a:rPr kumimoji="1" lang="ja-JP" altLang="en-US" sz="1600" dirty="0" smtClean="0">
                          <a:latin typeface="Meiryo UI" panose="020B0604030504040204" pitchFamily="50" charset="-128"/>
                          <a:ea typeface="Meiryo UI" panose="020B0604030504040204" pitchFamily="50" charset="-128"/>
                        </a:rPr>
                        <a:t>時間</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63581232"/>
                  </a:ext>
                </a:extLst>
              </a:tr>
              <a:tr h="420343">
                <a:tc vMerge="1">
                  <a:txBody>
                    <a:bodyPr/>
                    <a:lstStyle/>
                    <a:p>
                      <a:endParaRPr kumimoji="1" lang="ja-JP" altLang="en-US" dirty="0"/>
                    </a:p>
                  </a:txBody>
                  <a:tcPr/>
                </a:tc>
                <a:tc rowSpan="4">
                  <a:txBody>
                    <a:bodyPr/>
                    <a:lstStyle/>
                    <a:p>
                      <a:pPr algn="ctr"/>
                      <a:r>
                        <a:rPr kumimoji="1" lang="ja-JP" altLang="en-US" sz="1600" dirty="0" smtClean="0">
                          <a:latin typeface="Meiryo UI" panose="020B0604030504040204" pitchFamily="50" charset="-128"/>
                          <a:ea typeface="Meiryo UI" panose="020B0604030504040204" pitchFamily="50" charset="-128"/>
                        </a:rPr>
                        <a:t>入門講座</a:t>
                      </a:r>
                      <a:endParaRPr kumimoji="1" lang="ja-JP" altLang="en-US" sz="1600" dirty="0">
                        <a:latin typeface="Meiryo UI" panose="020B0604030504040204" pitchFamily="50" charset="-128"/>
                        <a:ea typeface="Meiryo UI" panose="020B0604030504040204" pitchFamily="50" charset="-128"/>
                      </a:endParaRPr>
                    </a:p>
                  </a:txBody>
                  <a:tcPr vert="eaVert" anchor="ctr">
                    <a:solidFill>
                      <a:schemeClr val="accent6">
                        <a:lumMod val="75000"/>
                      </a:schemeClr>
                    </a:solidFill>
                  </a:tcPr>
                </a:tc>
                <a:tc>
                  <a:txBody>
                    <a:bodyPr/>
                    <a:lstStyle/>
                    <a:p>
                      <a:r>
                        <a:rPr kumimoji="1" lang="ja-JP" altLang="en-US" sz="1600" dirty="0" smtClean="0">
                          <a:latin typeface="Meiryo UI" panose="020B0604030504040204" pitchFamily="50" charset="-128"/>
                          <a:ea typeface="Meiryo UI" panose="020B0604030504040204" pitchFamily="50" charset="-128"/>
                        </a:rPr>
                        <a:t>介護における安全確保</a:t>
                      </a:r>
                      <a:endParaRPr kumimoji="1" lang="ja-JP" altLang="en-US" sz="1600" dirty="0">
                        <a:latin typeface="Meiryo UI" panose="020B0604030504040204" pitchFamily="50" charset="-128"/>
                        <a:ea typeface="Meiryo UI" panose="020B0604030504040204" pitchFamily="50" charset="-128"/>
                      </a:endParaRPr>
                    </a:p>
                  </a:txBody>
                  <a:tcPr>
                    <a:lnB w="38100" cap="flat" cmpd="sng" algn="ctr">
                      <a:solidFill>
                        <a:schemeClr val="tx2"/>
                      </a:solidFill>
                      <a:prstDash val="sysDash"/>
                      <a:round/>
                      <a:headEnd type="none" w="med" len="med"/>
                      <a:tailEnd type="none" w="med" len="med"/>
                    </a:lnB>
                  </a:tcPr>
                </a:tc>
                <a:tc gridSpan="2">
                  <a:txBody>
                    <a:bodyPr/>
                    <a:lstStyle/>
                    <a:p>
                      <a:r>
                        <a:rPr kumimoji="1" lang="ja-JP" altLang="en-US" sz="1600" dirty="0" smtClean="0">
                          <a:latin typeface="Meiryo UI" panose="020B0604030504040204" pitchFamily="50" charset="-128"/>
                          <a:ea typeface="Meiryo UI" panose="020B0604030504040204" pitchFamily="50" charset="-128"/>
                        </a:rPr>
                        <a:t>・介護現場における典型的な事故や感染症など、リスクに対する予防や安全対策、起こってしまった場合の対応等に係る知識</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・介護職自身の健康管理、腰痛予防、手洗い・うがい、感染症対策等に係る知識</a:t>
                      </a:r>
                      <a:endParaRPr kumimoji="1" lang="ja-JP" altLang="en-US" sz="1600" dirty="0">
                        <a:latin typeface="Meiryo UI" panose="020B0604030504040204" pitchFamily="50" charset="-128"/>
                        <a:ea typeface="Meiryo UI" panose="020B0604030504040204" pitchFamily="50" charset="-128"/>
                      </a:endParaRPr>
                    </a:p>
                  </a:txBody>
                  <a:tcPr anchor="ctr">
                    <a:lnB w="38100" cap="flat" cmpd="sng" algn="ctr">
                      <a:solidFill>
                        <a:schemeClr val="tx2"/>
                      </a:solidFill>
                      <a:prstDash val="sysDash"/>
                      <a:round/>
                      <a:headEnd type="none" w="med" len="med"/>
                      <a:tailEnd type="none" w="med" len="med"/>
                    </a:lnB>
                  </a:tcPr>
                </a:tc>
                <a:tc hMerge="1">
                  <a:txBody>
                    <a:bodyPr/>
                    <a:lstStyle/>
                    <a:p>
                      <a:endParaRPr kumimoji="1" lang="ja-JP" altLang="en-US"/>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rPr>
                        <a:t>時間</a:t>
                      </a:r>
                      <a:endParaRPr kumimoji="1" lang="ja-JP" altLang="en-US" sz="1600" dirty="0">
                        <a:latin typeface="Meiryo UI" panose="020B0604030504040204" pitchFamily="50" charset="-128"/>
                        <a:ea typeface="Meiryo UI" panose="020B0604030504040204" pitchFamily="50" charset="-128"/>
                      </a:endParaRPr>
                    </a:p>
                  </a:txBody>
                  <a:tcPr anchor="ctr">
                    <a:lnB w="38100" cap="flat" cmpd="sng" algn="ctr">
                      <a:solidFill>
                        <a:schemeClr val="tx2"/>
                      </a:solidFill>
                      <a:prstDash val="sysDash"/>
                      <a:round/>
                      <a:headEnd type="none" w="med" len="med"/>
                      <a:tailEnd type="none" w="med" len="med"/>
                    </a:lnB>
                  </a:tcPr>
                </a:tc>
                <a:extLst>
                  <a:ext uri="{0D108BD9-81ED-4DB2-BD59-A6C34878D82A}">
                    <a16:rowId xmlns:a16="http://schemas.microsoft.com/office/drawing/2014/main" val="2479294809"/>
                  </a:ext>
                </a:extLst>
              </a:tr>
              <a:tr h="434567">
                <a:tc rowSpan="3">
                  <a:txBody>
                    <a:bodyPr/>
                    <a:lstStyle/>
                    <a:p>
                      <a:pPr algn="ctr"/>
                      <a:r>
                        <a:rPr kumimoji="1" lang="ja-JP" altLang="en-US" sz="1200" dirty="0" smtClean="0">
                          <a:latin typeface="Meiryo UI" panose="020B0604030504040204" pitchFamily="50" charset="-128"/>
                          <a:ea typeface="Meiryo UI" panose="020B0604030504040204" pitchFamily="50" charset="-128"/>
                        </a:rPr>
                        <a:t>介護の担い手ステップアップ研修</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600" dirty="0" smtClean="0">
                          <a:latin typeface="Meiryo UI" panose="020B0604030504040204" pitchFamily="50" charset="-128"/>
                          <a:ea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rPr>
                        <a:t>日間・</a:t>
                      </a:r>
                      <a:r>
                        <a:rPr kumimoji="1" lang="en-US" altLang="ja-JP" sz="1600" dirty="0" smtClean="0">
                          <a:latin typeface="Meiryo UI" panose="020B0604030504040204" pitchFamily="50" charset="-128"/>
                          <a:ea typeface="Meiryo UI" panose="020B0604030504040204" pitchFamily="50" charset="-128"/>
                        </a:rPr>
                        <a:t>16</a:t>
                      </a:r>
                      <a:r>
                        <a:rPr kumimoji="1" lang="ja-JP" altLang="en-US" sz="1600" dirty="0" smtClean="0">
                          <a:latin typeface="Meiryo UI" panose="020B0604030504040204" pitchFamily="50" charset="-128"/>
                          <a:ea typeface="Meiryo UI" panose="020B0604030504040204" pitchFamily="50" charset="-128"/>
                        </a:rPr>
                        <a:t>時間</a:t>
                      </a:r>
                      <a:r>
                        <a:rPr kumimoji="1" lang="en-US" altLang="ja-JP" sz="1600" dirty="0" smtClean="0">
                          <a:latin typeface="Meiryo UI" panose="020B0604030504040204" pitchFamily="50" charset="-128"/>
                          <a:ea typeface="Meiryo UI" panose="020B0604030504040204" pitchFamily="50" charset="-128"/>
                        </a:rPr>
                        <a:t>)</a:t>
                      </a:r>
                    </a:p>
                  </a:txBody>
                  <a:tcPr vert="eaVert" anchor="ctr">
                    <a:lnT w="38100" cap="flat" cmpd="sng" algn="ctr">
                      <a:solidFill>
                        <a:schemeClr val="tx2"/>
                      </a:solidFill>
                      <a:prstDash val="sysDash"/>
                      <a:round/>
                      <a:headEnd type="none" w="med" len="med"/>
                      <a:tailEnd type="none" w="med" len="med"/>
                    </a:lnT>
                  </a:tcPr>
                </a:tc>
                <a:tc vMerge="1">
                  <a:txBody>
                    <a:bodyPr/>
                    <a:lstStyle/>
                    <a:p>
                      <a:endParaRPr kumimoji="1" lang="ja-JP" altLang="en-US" dirty="0"/>
                    </a:p>
                  </a:txBody>
                  <a:tcPr/>
                </a:tc>
                <a:tc>
                  <a:txBody>
                    <a:bodyPr/>
                    <a:lstStyle/>
                    <a:p>
                      <a:r>
                        <a:rPr kumimoji="1" lang="ja-JP" altLang="en-US" sz="1600" dirty="0" smtClean="0">
                          <a:latin typeface="Meiryo UI" panose="020B0604030504040204" pitchFamily="50" charset="-128"/>
                          <a:ea typeface="Meiryo UI" panose="020B0604030504040204" pitchFamily="50" charset="-128"/>
                        </a:rPr>
                        <a:t>基本的な介護の方法</a:t>
                      </a:r>
                      <a:endParaRPr kumimoji="1" lang="ja-JP" altLang="en-US" sz="1600" dirty="0">
                        <a:latin typeface="Meiryo UI" panose="020B0604030504040204" pitchFamily="50" charset="-128"/>
                        <a:ea typeface="Meiryo UI" panose="020B0604030504040204" pitchFamily="50" charset="-128"/>
                      </a:endParaRPr>
                    </a:p>
                  </a:txBody>
                  <a:tcPr>
                    <a:lnT w="38100" cap="flat" cmpd="sng" algn="ctr">
                      <a:solidFill>
                        <a:schemeClr val="tx2"/>
                      </a:solidFill>
                      <a:prstDash val="sysDash"/>
                      <a:round/>
                      <a:headEnd type="none" w="med" len="med"/>
                      <a:tailEnd type="none" w="med" len="med"/>
                    </a:lnT>
                  </a:tcPr>
                </a:tc>
                <a:tc gridSpan="2">
                  <a:txBody>
                    <a:bodyPr/>
                    <a:lstStyle/>
                    <a:p>
                      <a:r>
                        <a:rPr kumimoji="1" lang="ja-JP" altLang="en-US" sz="1600" dirty="0" smtClean="0">
                          <a:latin typeface="Meiryo UI" panose="020B0604030504040204" pitchFamily="50" charset="-128"/>
                          <a:ea typeface="Meiryo UI" panose="020B0604030504040204" pitchFamily="50" charset="-128"/>
                        </a:rPr>
                        <a:t>・介護職の役割や介護の専門性</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・生活支援技術の基本　　　　　・老化の理解</a:t>
                      </a:r>
                      <a:endParaRPr kumimoji="1" lang="ja-JP" altLang="en-US" sz="1600" dirty="0">
                        <a:latin typeface="Meiryo UI" panose="020B0604030504040204" pitchFamily="50" charset="-128"/>
                        <a:ea typeface="Meiryo UI" panose="020B0604030504040204" pitchFamily="50" charset="-128"/>
                      </a:endParaRPr>
                    </a:p>
                  </a:txBody>
                  <a:tcPr anchor="ctr">
                    <a:lnT w="38100" cap="flat" cmpd="sng" algn="ctr">
                      <a:solidFill>
                        <a:schemeClr val="tx2"/>
                      </a:solidFill>
                      <a:prstDash val="sysDash"/>
                      <a:round/>
                      <a:headEnd type="none" w="med" len="med"/>
                      <a:tailEnd type="none" w="med" len="med"/>
                    </a:lnT>
                  </a:tcPr>
                </a:tc>
                <a:tc hMerge="1">
                  <a:txBody>
                    <a:bodyPr/>
                    <a:lstStyle/>
                    <a:p>
                      <a:endParaRPr kumimoji="1" lang="ja-JP" altLang="en-US"/>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rPr>
                        <a:t>時間</a:t>
                      </a:r>
                      <a:endParaRPr kumimoji="1" lang="ja-JP" altLang="en-US" sz="1600" dirty="0">
                        <a:latin typeface="Meiryo UI" panose="020B0604030504040204" pitchFamily="50" charset="-128"/>
                        <a:ea typeface="Meiryo UI" panose="020B0604030504040204" pitchFamily="50" charset="-128"/>
                      </a:endParaRPr>
                    </a:p>
                  </a:txBody>
                  <a:tcPr anchor="ctr">
                    <a:lnT w="38100" cap="flat" cmpd="sng" algn="ctr">
                      <a:solidFill>
                        <a:schemeClr val="tx2"/>
                      </a:solidFill>
                      <a:prstDash val="sysDash"/>
                      <a:round/>
                      <a:headEnd type="none" w="med" len="med"/>
                      <a:tailEnd type="none" w="med" len="med"/>
                    </a:lnT>
                  </a:tcPr>
                </a:tc>
                <a:extLst>
                  <a:ext uri="{0D108BD9-81ED-4DB2-BD59-A6C34878D82A}">
                    <a16:rowId xmlns:a16="http://schemas.microsoft.com/office/drawing/2014/main" val="150528645"/>
                  </a:ext>
                </a:extLst>
              </a:tr>
              <a:tr h="441679">
                <a:tc vMerge="1">
                  <a:txBody>
                    <a:bodyPr/>
                    <a:lstStyle/>
                    <a:p>
                      <a:endParaRPr kumimoji="1" lang="ja-JP" altLang="en-US" dirty="0"/>
                    </a:p>
                  </a:txBody>
                  <a:tcPr vert="eaVert"/>
                </a:tc>
                <a:tc vMerge="1">
                  <a:txBody>
                    <a:bodyPr/>
                    <a:lstStyle/>
                    <a:p>
                      <a:endParaRPr kumimoji="1" lang="ja-JP" altLang="en-US" dirty="0"/>
                    </a:p>
                  </a:txBody>
                  <a:tcPr/>
                </a:tc>
                <a:tc>
                  <a:txBody>
                    <a:bodyPr/>
                    <a:lstStyle/>
                    <a:p>
                      <a:r>
                        <a:rPr kumimoji="1" lang="ja-JP" altLang="en-US" sz="1600" dirty="0" smtClean="0">
                          <a:latin typeface="Meiryo UI" panose="020B0604030504040204" pitchFamily="50" charset="-128"/>
                          <a:ea typeface="Meiryo UI" panose="020B0604030504040204" pitchFamily="50" charset="-128"/>
                        </a:rPr>
                        <a:t>認知症の理解</a:t>
                      </a:r>
                      <a:endParaRPr kumimoji="1" lang="ja-JP" altLang="en-US" sz="1600" dirty="0">
                        <a:latin typeface="Meiryo UI" panose="020B0604030504040204" pitchFamily="50" charset="-128"/>
                        <a:ea typeface="Meiryo UI" panose="020B0604030504040204" pitchFamily="50" charset="-128"/>
                      </a:endParaRPr>
                    </a:p>
                  </a:txBody>
                  <a:tcPr/>
                </a:tc>
                <a:tc gridSpan="2">
                  <a:txBody>
                    <a:bodyPr/>
                    <a:lstStyle/>
                    <a:p>
                      <a:r>
                        <a:rPr kumimoji="1" lang="ja-JP" altLang="en-US" sz="1600" dirty="0" smtClean="0">
                          <a:latin typeface="Meiryo UI" panose="020B0604030504040204" pitchFamily="50" charset="-128"/>
                          <a:ea typeface="Meiryo UI" panose="020B0604030504040204" pitchFamily="50" charset="-128"/>
                        </a:rPr>
                        <a:t>・認知症を取り巻く状況</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・認知症の中核症状と</a:t>
                      </a:r>
                      <a:r>
                        <a:rPr kumimoji="1" lang="en-US" altLang="ja-JP" sz="1600" dirty="0" smtClean="0">
                          <a:latin typeface="Meiryo UI" panose="020B0604030504040204" pitchFamily="50" charset="-128"/>
                          <a:ea typeface="Meiryo UI" panose="020B0604030504040204" pitchFamily="50" charset="-128"/>
                        </a:rPr>
                        <a:t>BPSD</a:t>
                      </a:r>
                      <a:r>
                        <a:rPr kumimoji="1" lang="ja-JP" altLang="en-US" sz="1600" dirty="0" smtClean="0">
                          <a:latin typeface="Meiryo UI" panose="020B0604030504040204" pitchFamily="50" charset="-128"/>
                          <a:ea typeface="Meiryo UI" panose="020B0604030504040204" pitchFamily="50" charset="-128"/>
                        </a:rPr>
                        <a:t>、それに伴う日常生活への影響や認知症の進行による変化</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・認知症の種類とその原因疾患、症状、生活上の障害などの基本的な知識</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・認知症の人及びその家族に対する支援や関わり方</a:t>
                      </a:r>
                      <a:endParaRPr kumimoji="1" lang="ja-JP" altLang="en-US"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rPr>
                        <a:t>時間</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20106364"/>
                  </a:ext>
                </a:extLst>
              </a:tr>
              <a:tr h="448791">
                <a:tc vMerge="1">
                  <a:txBody>
                    <a:bodyPr/>
                    <a:lstStyle/>
                    <a:p>
                      <a:endParaRPr kumimoji="1" lang="ja-JP" altLang="en-US" dirty="0"/>
                    </a:p>
                  </a:txBody>
                  <a:tcPr vert="eaVert"/>
                </a:tc>
                <a:tc vMerge="1">
                  <a:txBody>
                    <a:bodyPr/>
                    <a:lstStyle/>
                    <a:p>
                      <a:endParaRPr kumimoji="1" lang="ja-JP" altLang="en-US" dirty="0"/>
                    </a:p>
                  </a:txBody>
                  <a:tcPr/>
                </a:tc>
                <a:tc>
                  <a:txBody>
                    <a:bodyPr/>
                    <a:lstStyle/>
                    <a:p>
                      <a:r>
                        <a:rPr kumimoji="1" lang="ja-JP" altLang="en-US" sz="1600" dirty="0" smtClean="0">
                          <a:latin typeface="Meiryo UI" panose="020B0604030504040204" pitchFamily="50" charset="-128"/>
                          <a:ea typeface="Meiryo UI" panose="020B0604030504040204" pitchFamily="50" charset="-128"/>
                        </a:rPr>
                        <a:t>障害の理解</a:t>
                      </a:r>
                      <a:endParaRPr kumimoji="1" lang="ja-JP" altLang="en-US" sz="1600" dirty="0">
                        <a:latin typeface="Meiryo UI" panose="020B0604030504040204" pitchFamily="50" charset="-128"/>
                        <a:ea typeface="Meiryo UI" panose="020B0604030504040204" pitchFamily="50" charset="-128"/>
                      </a:endParaRPr>
                    </a:p>
                  </a:txBody>
                  <a:tcPr/>
                </a:tc>
                <a:tc gridSpan="2">
                  <a:txBody>
                    <a:bodyPr/>
                    <a:lstStyle/>
                    <a:p>
                      <a:r>
                        <a:rPr kumimoji="1" lang="ja-JP" altLang="en-US" sz="1600" dirty="0" smtClean="0">
                          <a:latin typeface="Meiryo UI" panose="020B0604030504040204" pitchFamily="50" charset="-128"/>
                          <a:ea typeface="Meiryo UI" panose="020B0604030504040204" pitchFamily="50" charset="-128"/>
                        </a:rPr>
                        <a:t>・障害の概念や障害者福祉の理念</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・障害特性に応じた生活上の障害や心理・行動の特徴などの基本的な知識</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・障害児者及びその家族に対する支援や関わり方</a:t>
                      </a:r>
                      <a:endParaRPr kumimoji="1" lang="ja-JP" altLang="en-US"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r"/>
                      <a:r>
                        <a:rPr kumimoji="1" lang="en-US" altLang="ja-JP" sz="1600" dirty="0" smtClean="0">
                          <a:latin typeface="Meiryo UI" panose="020B0604030504040204" pitchFamily="50" charset="-128"/>
                          <a:ea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rPr>
                        <a:t>時間</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14672188"/>
                  </a:ext>
                </a:extLst>
              </a:tr>
              <a:tr h="455903">
                <a:tc gridSpan="4">
                  <a:txBody>
                    <a:bodyPr/>
                    <a:lstStyle/>
                    <a:p>
                      <a:endParaRPr kumimoji="1" lang="ja-JP" altLang="en-US" sz="1600" dirty="0">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dirty="0"/>
                    </a:p>
                  </a:txBody>
                  <a:tcPr vert="eaVert" anchor="ctr"/>
                </a:tc>
                <a:tc hMerge="1">
                  <a:txBody>
                    <a:bodyPr/>
                    <a:lstStyle/>
                    <a:p>
                      <a:endParaRPr kumimoji="1" lang="ja-JP" altLang="en-US" dirty="0"/>
                    </a:p>
                  </a:txBody>
                  <a:tcPr/>
                </a:tc>
                <a:tc hMerge="1">
                  <a:txBody>
                    <a:bodyPr/>
                    <a:lstStyle/>
                    <a:p>
                      <a:endParaRPr kumimoji="1" lang="ja-JP" altLang="en-US" dirty="0"/>
                    </a:p>
                  </a:txBody>
                  <a:tcPr/>
                </a:tc>
                <a:tc>
                  <a:txBody>
                    <a:bodyP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合計時間数</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tc>
                  <a:txBody>
                    <a:bodyPr/>
                    <a:lstStyle/>
                    <a:p>
                      <a:pPr algn="r"/>
                      <a:r>
                        <a:rPr kumimoji="1" lang="en-US" altLang="ja-JP" sz="1600" dirty="0" smtClean="0">
                          <a:latin typeface="Meiryo UI" panose="020B0604030504040204" pitchFamily="50" charset="-128"/>
                          <a:ea typeface="Meiryo UI" panose="020B0604030504040204" pitchFamily="50" charset="-128"/>
                        </a:rPr>
                        <a:t>24</a:t>
                      </a:r>
                      <a:r>
                        <a:rPr kumimoji="1" lang="ja-JP" altLang="en-US" sz="1600" dirty="0" smtClean="0">
                          <a:latin typeface="Meiryo UI" panose="020B0604030504040204" pitchFamily="50" charset="-128"/>
                          <a:ea typeface="Meiryo UI" panose="020B0604030504040204" pitchFamily="50" charset="-128"/>
                        </a:rPr>
                        <a:t>時間</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1471682"/>
                  </a:ext>
                </a:extLst>
              </a:tr>
            </a:tbl>
          </a:graphicData>
        </a:graphic>
      </p:graphicFrame>
      <p:sp>
        <p:nvSpPr>
          <p:cNvPr id="3" name="テキスト ボックス 2"/>
          <p:cNvSpPr txBox="1"/>
          <p:nvPr/>
        </p:nvSpPr>
        <p:spPr>
          <a:xfrm>
            <a:off x="381000" y="6304894"/>
            <a:ext cx="7809412" cy="461665"/>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rPr>
              <a:t>研修最終日には事業所との相談会を実施しています！</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3197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P創英角ｺﾞｼｯｸUB" panose="020B0900000000000000" pitchFamily="50" charset="-128"/>
                <a:ea typeface="HGP創英角ｺﾞｼｯｸUB" panose="020B0900000000000000" pitchFamily="50" charset="-128"/>
              </a:rPr>
              <a:t>相談会の内容</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a:xfrm>
            <a:off x="838200" y="1690689"/>
            <a:ext cx="10515600" cy="2424111"/>
          </a:xfrm>
        </p:spPr>
        <p:txBody>
          <a:bodyPr/>
          <a:lstStyle/>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　時間は１時間程度を予定しており、下記のことについて事業所の方に説明および相談対応していただきます。</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①</a:t>
            </a:r>
            <a:r>
              <a:rPr kumimoji="1" lang="ja-JP" altLang="en-US" dirty="0" smtClean="0">
                <a:latin typeface="HG丸ｺﾞｼｯｸM-PRO" panose="020F0600000000000000" pitchFamily="50" charset="-128"/>
                <a:ea typeface="HG丸ｺﾞｼｯｸM-PRO" panose="020F0600000000000000" pitchFamily="50" charset="-128"/>
              </a:rPr>
              <a:t>事業所でボランティアとして活動する場合の活動内容や頻度</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②</a:t>
            </a:r>
            <a:r>
              <a:rPr lang="ja-JP" altLang="en-US" dirty="0" smtClean="0">
                <a:latin typeface="HG丸ｺﾞｼｯｸM-PRO" panose="020F0600000000000000" pitchFamily="50" charset="-128"/>
                <a:ea typeface="HG丸ｺﾞｼｯｸM-PRO" panose="020F0600000000000000" pitchFamily="50" charset="-128"/>
              </a:rPr>
              <a:t>未経験からスタートした場合の働き方</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③</a:t>
            </a:r>
            <a:r>
              <a:rPr lang="ja-JP" altLang="en-US" dirty="0" smtClean="0">
                <a:latin typeface="HG丸ｺﾞｼｯｸM-PRO" panose="020F0600000000000000" pitchFamily="50" charset="-128"/>
                <a:ea typeface="HG丸ｺﾞｼｯｸM-PRO" panose="020F0600000000000000" pitchFamily="50" charset="-128"/>
              </a:rPr>
              <a:t>個別相談</a:t>
            </a:r>
            <a:endParaRPr lang="en-US" altLang="ja-JP" dirty="0" smtClean="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743" y="4271554"/>
            <a:ext cx="2396319" cy="2006917"/>
          </a:xfrm>
          <a:prstGeom prst="rect">
            <a:avLst/>
          </a:prstGeom>
        </p:spPr>
      </p:pic>
      <p:sp>
        <p:nvSpPr>
          <p:cNvPr id="5" name="テキスト ボックス 4"/>
          <p:cNvSpPr txBox="1"/>
          <p:nvPr/>
        </p:nvSpPr>
        <p:spPr>
          <a:xfrm>
            <a:off x="4114803" y="4567126"/>
            <a:ext cx="7903029" cy="707886"/>
          </a:xfrm>
          <a:prstGeom prst="rect">
            <a:avLst/>
          </a:prstGeom>
          <a:noFill/>
        </p:spPr>
        <p:txBody>
          <a:bodyPr wrap="square" rtlCol="0">
            <a:spAutoFit/>
          </a:bodyPr>
          <a:lstStyle/>
          <a:p>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当日面接は行いませんが</a:t>
            </a:r>
            <a:r>
              <a:rPr lang="ja-JP" altLang="en-US" sz="2000" dirty="0">
                <a:latin typeface="HG丸ｺﾞｼｯｸM-PRO" panose="020F0600000000000000" pitchFamily="50" charset="-128"/>
                <a:ea typeface="HG丸ｺﾞｼｯｸM-PRO" panose="020F0600000000000000" pitchFamily="50" charset="-128"/>
              </a:rPr>
              <a:t>、事業所と研修</a:t>
            </a:r>
            <a:r>
              <a:rPr lang="ja-JP" altLang="en-US" sz="2000" dirty="0" smtClean="0">
                <a:latin typeface="HG丸ｺﾞｼｯｸM-PRO" panose="020F0600000000000000" pitchFamily="50" charset="-128"/>
                <a:ea typeface="HG丸ｺﾞｼｯｸM-PRO" panose="020F0600000000000000" pitchFamily="50" charset="-128"/>
              </a:rPr>
              <a:t>修了者で</a:t>
            </a: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事業所</a:t>
            </a:r>
            <a:r>
              <a:rPr lang="ja-JP" altLang="en-US" sz="2000" dirty="0">
                <a:latin typeface="HG丸ｺﾞｼｯｸM-PRO" panose="020F0600000000000000" pitchFamily="50" charset="-128"/>
                <a:ea typeface="HG丸ｺﾞｼｯｸM-PRO" panose="020F0600000000000000" pitchFamily="50" charset="-128"/>
              </a:rPr>
              <a:t>の見学や体験</a:t>
            </a:r>
            <a:r>
              <a:rPr lang="ja-JP" altLang="en-US" sz="2000" dirty="0" smtClean="0">
                <a:latin typeface="HG丸ｺﾞｼｯｸM-PRO" panose="020F0600000000000000" pitchFamily="50" charset="-128"/>
                <a:ea typeface="HG丸ｺﾞｼｯｸM-PRO" panose="020F0600000000000000" pitchFamily="50" charset="-128"/>
              </a:rPr>
              <a:t>の日程等を相談</a:t>
            </a:r>
            <a:r>
              <a:rPr lang="ja-JP" altLang="en-US" sz="2000" dirty="0">
                <a:latin typeface="HG丸ｺﾞｼｯｸM-PRO" panose="020F0600000000000000" pitchFamily="50" charset="-128"/>
                <a:ea typeface="HG丸ｺﾞｼｯｸM-PRO" panose="020F0600000000000000" pitchFamily="50" charset="-128"/>
              </a:rPr>
              <a:t>をしていただくことは可能です。</a:t>
            </a:r>
          </a:p>
        </p:txBody>
      </p:sp>
    </p:spTree>
    <p:extLst>
      <p:ext uri="{BB962C8B-B14F-4D97-AF65-F5344CB8AC3E}">
        <p14:creationId xmlns:p14="http://schemas.microsoft.com/office/powerpoint/2010/main" val="30157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944" y="146891"/>
            <a:ext cx="12048308" cy="1325563"/>
          </a:xfrm>
        </p:spPr>
        <p:txBody>
          <a:bodyPr/>
          <a:lstStyle/>
          <a:p>
            <a:r>
              <a:rPr lang="ja-JP" altLang="en-US" dirty="0" smtClean="0">
                <a:latin typeface="HGP創英角ｺﾞｼｯｸUB" panose="020B0900000000000000" pitchFamily="50" charset="-128"/>
                <a:ea typeface="HGP創英角ｺﾞｼｯｸUB" panose="020B0900000000000000" pitchFamily="50" charset="-128"/>
              </a:rPr>
              <a:t>就職後の職員育成（資格取得）も支援しています！</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470264" y="1488794"/>
            <a:ext cx="11773988" cy="1200329"/>
          </a:xfrm>
          <a:prstGeom prst="rect">
            <a:avLst/>
          </a:prstGeom>
          <a:noFill/>
        </p:spPr>
        <p:txBody>
          <a:bodyPr wrap="square" rtlCol="0">
            <a:spAutoFit/>
          </a:bodyPr>
          <a:lstStyle/>
          <a:p>
            <a:r>
              <a:rPr kumimoji="1" lang="ja-JP" altLang="en-US" sz="3600" b="1" dirty="0" smtClean="0"/>
              <a:t>介護職員初任者</a:t>
            </a:r>
            <a:r>
              <a:rPr kumimoji="1" lang="ja-JP" altLang="en-US" sz="3600" b="1" dirty="0" smtClean="0">
                <a:latin typeface="HG丸ｺﾞｼｯｸM-PRO" panose="020F0600000000000000" pitchFamily="50" charset="-128"/>
                <a:ea typeface="HG丸ｺﾞｼｯｸM-PRO" panose="020F0600000000000000" pitchFamily="50" charset="-128"/>
              </a:rPr>
              <a:t>研修</a:t>
            </a:r>
            <a:r>
              <a:rPr lang="ja-JP" altLang="en-US" sz="3600" b="1" dirty="0">
                <a:latin typeface="HG丸ｺﾞｼｯｸM-PRO" panose="020F0600000000000000" pitchFamily="50" charset="-128"/>
                <a:ea typeface="HG丸ｺﾞｼｯｸM-PRO" panose="020F0600000000000000" pitchFamily="50" charset="-128"/>
              </a:rPr>
              <a:t>・</a:t>
            </a:r>
            <a:r>
              <a:rPr kumimoji="1" lang="ja-JP" altLang="en-US" sz="3600" b="1" dirty="0" smtClean="0"/>
              <a:t>実務者</a:t>
            </a:r>
            <a:r>
              <a:rPr kumimoji="1" lang="ja-JP" altLang="en-US" sz="3600" b="1" dirty="0" smtClean="0"/>
              <a:t>研修</a:t>
            </a:r>
            <a:endParaRPr kumimoji="1" lang="en-US" altLang="ja-JP" sz="3600" b="1" dirty="0" smtClean="0"/>
          </a:p>
          <a:p>
            <a:r>
              <a:rPr kumimoji="1" lang="ja-JP" altLang="en-US" sz="3600" b="1" dirty="0" smtClean="0"/>
              <a:t>生活援助従事者研修</a:t>
            </a:r>
            <a:r>
              <a:rPr kumimoji="1" lang="ja-JP" altLang="en-US" sz="3600" dirty="0" smtClean="0"/>
              <a:t>の受講費用を</a:t>
            </a:r>
            <a:r>
              <a:rPr kumimoji="1" lang="ja-JP" altLang="en-US" sz="3600" b="1" dirty="0" smtClean="0"/>
              <a:t>全額助成</a:t>
            </a:r>
            <a:r>
              <a:rPr kumimoji="1" lang="ja-JP" altLang="en-US" sz="3600" dirty="0" smtClean="0"/>
              <a:t>します</a:t>
            </a:r>
            <a:endParaRPr kumimoji="1" lang="ja-JP" altLang="en-US" sz="36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0232" y="3905794"/>
            <a:ext cx="1246784" cy="2638697"/>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7016" y="3722914"/>
            <a:ext cx="1336722" cy="2821577"/>
          </a:xfrm>
          <a:prstGeom prst="rect">
            <a:avLst/>
          </a:prstGeom>
        </p:spPr>
      </p:pic>
      <p:sp>
        <p:nvSpPr>
          <p:cNvPr id="7" name="テキスト ボックス 6"/>
          <p:cNvSpPr txBox="1"/>
          <p:nvPr/>
        </p:nvSpPr>
        <p:spPr>
          <a:xfrm>
            <a:off x="470264" y="2905771"/>
            <a:ext cx="8355466" cy="3416320"/>
          </a:xfrm>
          <a:prstGeom prst="rect">
            <a:avLst/>
          </a:prstGeom>
          <a:noFill/>
          <a:ln>
            <a:solidFill>
              <a:schemeClr val="tx1"/>
            </a:solidFill>
            <a:prstDash val="sysDot"/>
          </a:ln>
        </p:spPr>
        <p:txBody>
          <a:bodyPr wrap="square" rtlCol="0">
            <a:spAutoFit/>
          </a:bodyPr>
          <a:lstStyle/>
          <a:p>
            <a:pPr>
              <a:lnSpc>
                <a:spcPct val="150000"/>
              </a:lnSpc>
            </a:pPr>
            <a:r>
              <a:rPr kumimoji="1" lang="ja-JP" altLang="en-US" dirty="0" smtClean="0">
                <a:latin typeface="Meiryo UI" panose="020B0604030504040204" pitchFamily="50" charset="-128"/>
                <a:ea typeface="Meiryo UI" panose="020B0604030504040204" pitchFamily="50" charset="-128"/>
              </a:rPr>
              <a:t>＜要件＞①～④すべてに該当する方が対象となります。</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lang="ja-JP" altLang="en-US" dirty="0" smtClean="0">
                <a:latin typeface="Meiryo UI" panose="020B0604030504040204" pitchFamily="50" charset="-128"/>
                <a:ea typeface="Meiryo UI" panose="020B0604030504040204" pitchFamily="50" charset="-128"/>
              </a:rPr>
              <a:t>①平成</a:t>
            </a:r>
            <a:r>
              <a:rPr lang="en-US" altLang="ja-JP" dirty="0" smtClean="0">
                <a:latin typeface="Meiryo UI" panose="020B0604030504040204" pitchFamily="50" charset="-128"/>
                <a:ea typeface="Meiryo UI" panose="020B0604030504040204" pitchFamily="50" charset="-128"/>
              </a:rPr>
              <a:t>28</a:t>
            </a:r>
            <a:r>
              <a:rPr lang="ja-JP" altLang="en-US" dirty="0" smtClean="0">
                <a:latin typeface="Meiryo UI" panose="020B0604030504040204" pitchFamily="50" charset="-128"/>
                <a:ea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rPr>
              <a:t>4</a:t>
            </a:r>
            <a:r>
              <a:rPr lang="ja-JP" altLang="en-US" dirty="0" smtClean="0">
                <a:latin typeface="Meiryo UI" panose="020B0604030504040204" pitchFamily="50" charset="-128"/>
                <a:ea typeface="Meiryo UI" panose="020B0604030504040204" pitchFamily="50" charset="-128"/>
              </a:rPr>
              <a:t>月</a:t>
            </a:r>
            <a:r>
              <a:rPr lang="en-US" altLang="ja-JP" dirty="0" smtClean="0">
                <a:latin typeface="Meiryo UI" panose="020B0604030504040204" pitchFamily="50" charset="-128"/>
                <a:ea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rPr>
              <a:t>日以後に介護職員初任者研修課程、平成</a:t>
            </a:r>
            <a:r>
              <a:rPr lang="en-US" altLang="ja-JP" dirty="0" smtClean="0">
                <a:latin typeface="Meiryo UI" panose="020B0604030504040204" pitchFamily="50" charset="-128"/>
                <a:ea typeface="Meiryo UI" panose="020B0604030504040204" pitchFamily="50" charset="-128"/>
              </a:rPr>
              <a:t>30</a:t>
            </a:r>
            <a:r>
              <a:rPr lang="ja-JP" altLang="en-US" dirty="0" smtClean="0">
                <a:latin typeface="Meiryo UI" panose="020B0604030504040204" pitchFamily="50" charset="-128"/>
                <a:ea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rPr>
              <a:t>4</a:t>
            </a:r>
            <a:r>
              <a:rPr lang="ja-JP" altLang="en-US" dirty="0" smtClean="0">
                <a:latin typeface="Meiryo UI" panose="020B0604030504040204" pitchFamily="50" charset="-128"/>
                <a:ea typeface="Meiryo UI" panose="020B0604030504040204" pitchFamily="50" charset="-128"/>
              </a:rPr>
              <a:t>月</a:t>
            </a:r>
            <a:r>
              <a:rPr lang="en-US" altLang="ja-JP" dirty="0" smtClean="0">
                <a:latin typeface="Meiryo UI" panose="020B0604030504040204" pitchFamily="50" charset="-128"/>
                <a:ea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rPr>
              <a:t>日以後に実務者研修課程、令和</a:t>
            </a:r>
            <a:r>
              <a:rPr lang="en-US" altLang="ja-JP" dirty="0" smtClean="0">
                <a:latin typeface="Meiryo UI" panose="020B0604030504040204" pitchFamily="50" charset="-128"/>
                <a:ea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rPr>
              <a:t>4</a:t>
            </a:r>
            <a:r>
              <a:rPr lang="ja-JP" altLang="en-US" dirty="0" smtClean="0">
                <a:latin typeface="Meiryo UI" panose="020B0604030504040204" pitchFamily="50" charset="-128"/>
                <a:ea typeface="Meiryo UI" panose="020B0604030504040204" pitchFamily="50" charset="-128"/>
              </a:rPr>
              <a:t>月</a:t>
            </a:r>
            <a:r>
              <a:rPr lang="en-US" altLang="ja-JP" dirty="0" smtClean="0">
                <a:latin typeface="Meiryo UI" panose="020B0604030504040204" pitchFamily="50" charset="-128"/>
                <a:ea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rPr>
              <a:t>日以後に生活援助従事者研修課程を修了している。</a:t>
            </a:r>
            <a:endParaRPr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②いずれかの研修修了日から６か月以内に江戸川区内にある介護事業所に就職し、６か月就労が継続している、または</a:t>
            </a:r>
            <a:r>
              <a:rPr kumimoji="1" lang="ja-JP" altLang="en-US" u="sng" dirty="0" smtClean="0">
                <a:latin typeface="Meiryo UI" panose="020B0604030504040204" pitchFamily="50" charset="-128"/>
                <a:ea typeface="Meiryo UI" panose="020B0604030504040204" pitchFamily="50" charset="-128"/>
              </a:rPr>
              <a:t>介護事業所に就職した日から３か月以内にいずれかの研修の受講を開始し、修了後６か月間就労が継続している。</a:t>
            </a:r>
            <a:endParaRPr kumimoji="1" lang="en-US" altLang="ja-JP" u="sng" dirty="0" smtClean="0">
              <a:latin typeface="Meiryo UI" panose="020B0604030504040204" pitchFamily="50" charset="-128"/>
              <a:ea typeface="Meiryo UI" panose="020B0604030504040204" pitchFamily="50" charset="-128"/>
            </a:endParaRPr>
          </a:p>
          <a:p>
            <a:pPr>
              <a:lnSpc>
                <a:spcPct val="150000"/>
              </a:lnSpc>
            </a:pPr>
            <a:r>
              <a:rPr lang="ja-JP" altLang="en-US" dirty="0" smtClean="0">
                <a:latin typeface="Meiryo UI" panose="020B0604030504040204" pitchFamily="50" charset="-128"/>
                <a:ea typeface="Meiryo UI" panose="020B0604030504040204" pitchFamily="50" charset="-128"/>
              </a:rPr>
              <a:t>③今までにこの制度を利用したことがない。</a:t>
            </a:r>
            <a:endParaRPr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④他の制度による類似の助成を受けていない。</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7115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6019" y="175165"/>
            <a:ext cx="11278552" cy="1178733"/>
          </a:xfrm>
          <a:ln>
            <a:solidFill>
              <a:schemeClr val="tx1"/>
            </a:solidFill>
            <a:prstDash val="solid"/>
          </a:ln>
        </p:spPr>
        <p:txBody>
          <a:bodyPr>
            <a:noAutofit/>
          </a:bodyPr>
          <a:lstStyle/>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助成制度利用例</a:t>
            </a:r>
            <a:r>
              <a:rPr kumimoji="1" lang="ja-JP" altLang="en-US" dirty="0" smtClean="0">
                <a:latin typeface="HG丸ｺﾞｼｯｸM-PRO" panose="020F0600000000000000" pitchFamily="50" charset="-128"/>
                <a:ea typeface="HG丸ｺﾞｼｯｸM-PRO" panose="020F0600000000000000" pitchFamily="50" charset="-128"/>
              </a:rPr>
              <a:t>＞介護事業所で働きながら、資格を取得する</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　　　　　　　　　</a:t>
            </a:r>
            <a:r>
              <a:rPr lang="en-US" altLang="ja-JP" dirty="0" smtClean="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江戸川区介護職員初任者研修等助成金制度</a:t>
            </a:r>
            <a:r>
              <a:rPr lang="ja-JP" altLang="en-US" sz="2400" dirty="0">
                <a:latin typeface="HG丸ｺﾞｼｯｸM-PRO" panose="020F0600000000000000" pitchFamily="50" charset="-128"/>
                <a:ea typeface="HG丸ｺﾞｼｯｸM-PRO" panose="020F0600000000000000" pitchFamily="50" charset="-128"/>
              </a:rPr>
              <a:t>を利用</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143" y="2858429"/>
            <a:ext cx="1559078" cy="329093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293" y="2296942"/>
            <a:ext cx="1968024" cy="1968024"/>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295" y="2134321"/>
            <a:ext cx="1816222" cy="2410914"/>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0737" y="2978541"/>
            <a:ext cx="2619103" cy="1191692"/>
          </a:xfrm>
          <a:prstGeom prst="rect">
            <a:avLst/>
          </a:prstGeom>
        </p:spPr>
      </p:pic>
      <p:sp>
        <p:nvSpPr>
          <p:cNvPr id="8" name="右矢印 7"/>
          <p:cNvSpPr/>
          <p:nvPr/>
        </p:nvSpPr>
        <p:spPr>
          <a:xfrm>
            <a:off x="2551854" y="3280954"/>
            <a:ext cx="1001244" cy="550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8021938" y="3280954"/>
            <a:ext cx="948991" cy="586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形吹き出し 9"/>
          <p:cNvSpPr/>
          <p:nvPr/>
        </p:nvSpPr>
        <p:spPr>
          <a:xfrm>
            <a:off x="108874" y="1397038"/>
            <a:ext cx="2512668" cy="1374852"/>
          </a:xfrm>
          <a:prstGeom prst="wedgeEllipseCallout">
            <a:avLst>
              <a:gd name="adj1" fmla="val 12468"/>
              <a:gd name="adj2" fmla="val 686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33697" y="5360626"/>
            <a:ext cx="2819401" cy="830997"/>
          </a:xfrm>
          <a:prstGeom prst="rect">
            <a:avLst/>
          </a:prstGeom>
          <a:solidFill>
            <a:schemeClr val="bg1"/>
          </a:solid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江戸川区内</a:t>
            </a:r>
            <a:r>
              <a:rPr lang="ja-JP" altLang="en-US" sz="2400" dirty="0" smtClean="0">
                <a:latin typeface="HG丸ｺﾞｼｯｸM-PRO" panose="020F0600000000000000" pitchFamily="50" charset="-128"/>
                <a:ea typeface="HG丸ｺﾞｼｯｸM-PRO" panose="020F0600000000000000" pitchFamily="50" charset="-128"/>
              </a:rPr>
              <a:t>の</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介護事業所に就職</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3989868" y="4575796"/>
            <a:ext cx="3864784" cy="1200329"/>
          </a:xfrm>
          <a:prstGeom prst="rect">
            <a:avLst/>
          </a:prstGeom>
          <a:noFill/>
        </p:spPr>
        <p:txBody>
          <a:bodyPr wrap="square" rtlCol="0">
            <a:spAutoFit/>
          </a:bodyPr>
          <a:lstStyle/>
          <a:p>
            <a:pPr algn="ctr"/>
            <a:r>
              <a:rPr lang="ja-JP" altLang="en-US" sz="2400" dirty="0">
                <a:latin typeface="HG丸ｺﾞｼｯｸM-PRO" panose="020F0600000000000000" pitchFamily="50" charset="-128"/>
                <a:ea typeface="HG丸ｺﾞｼｯｸM-PRO" panose="020F0600000000000000" pitchFamily="50" charset="-128"/>
              </a:rPr>
              <a:t>初任者</a:t>
            </a:r>
            <a:r>
              <a:rPr lang="ja-JP" altLang="en-US" sz="2400" dirty="0" smtClean="0">
                <a:latin typeface="HG丸ｺﾞｼｯｸM-PRO" panose="020F0600000000000000" pitchFamily="50" charset="-128"/>
                <a:ea typeface="HG丸ｺﾞｼｯｸM-PRO" panose="020F0600000000000000" pitchFamily="50" charset="-128"/>
              </a:rPr>
              <a:t>研修修了</a:t>
            </a:r>
            <a:endParaRPr lang="en-US" altLang="ja-JP" sz="2400" dirty="0">
              <a:latin typeface="HG丸ｺﾞｼｯｸM-PRO" panose="020F0600000000000000" pitchFamily="50" charset="-128"/>
              <a:ea typeface="HG丸ｺﾞｼｯｸM-PRO" panose="020F0600000000000000" pitchFamily="50" charset="-128"/>
            </a:endParaRPr>
          </a:p>
          <a:p>
            <a:pPr algn="ctr"/>
            <a:r>
              <a:rPr kumimoji="1" lang="en-US" altLang="ja-JP" sz="2400" dirty="0" smtClean="0">
                <a:latin typeface="HG丸ｺﾞｼｯｸM-PRO" panose="020F0600000000000000" pitchFamily="50" charset="-128"/>
                <a:ea typeface="HG丸ｺﾞｼｯｸM-PRO" panose="020F0600000000000000" pitchFamily="50" charset="-128"/>
              </a:rPr>
              <a:t>+</a:t>
            </a:r>
          </a:p>
          <a:p>
            <a:pPr algn="ctr"/>
            <a:r>
              <a:rPr lang="ja-JP" altLang="en-US" sz="2400" b="1" dirty="0" smtClean="0">
                <a:latin typeface="HG丸ｺﾞｼｯｸM-PRO" panose="020F0600000000000000" pitchFamily="50" charset="-128"/>
                <a:ea typeface="HG丸ｺﾞｼｯｸM-PRO" panose="020F0600000000000000" pitchFamily="50" charset="-128"/>
              </a:rPr>
              <a:t>修了後６か月間</a:t>
            </a:r>
            <a:r>
              <a:rPr lang="ja-JP" altLang="en-US" sz="2400" dirty="0" smtClean="0">
                <a:latin typeface="HG丸ｺﾞｼｯｸM-PRO" panose="020F0600000000000000" pitchFamily="50" charset="-128"/>
                <a:ea typeface="HG丸ｺﾞｼｯｸM-PRO" panose="020F0600000000000000" pitchFamily="50" charset="-128"/>
              </a:rPr>
              <a:t>就労を継続</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257618" y="1761298"/>
            <a:ext cx="2638697" cy="646331"/>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働きながら</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初任者</a:t>
            </a:r>
            <a:r>
              <a:rPr lang="ja-JP" altLang="en-US" dirty="0" smtClean="0">
                <a:latin typeface="HG丸ｺﾞｼｯｸM-PRO" panose="020F0600000000000000" pitchFamily="50" charset="-128"/>
                <a:ea typeface="HG丸ｺﾞｼｯｸM-PRO" panose="020F0600000000000000" pitchFamily="50" charset="-128"/>
              </a:rPr>
              <a:t>研修取得だ！</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3192409" y="1718159"/>
            <a:ext cx="2986443" cy="646331"/>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就職してから</a:t>
            </a:r>
            <a:r>
              <a:rPr kumimoji="1" lang="ja-JP" altLang="en-US" b="1" u="sng" dirty="0" smtClean="0">
                <a:latin typeface="HG丸ｺﾞｼｯｸM-PRO" panose="020F0600000000000000" pitchFamily="50" charset="-128"/>
                <a:ea typeface="HG丸ｺﾞｼｯｸM-PRO" panose="020F0600000000000000" pitchFamily="50" charset="-128"/>
              </a:rPr>
              <a:t>３か月以内</a:t>
            </a:r>
            <a:r>
              <a:rPr kumimoji="1" lang="ja-JP" altLang="en-US" dirty="0" smtClean="0">
                <a:latin typeface="HG丸ｺﾞｼｯｸM-PRO" panose="020F0600000000000000" pitchFamily="50" charset="-128"/>
                <a:ea typeface="HG丸ｺﾞｼｯｸM-PRO" panose="020F0600000000000000" pitchFamily="50" charset="-128"/>
              </a:rPr>
              <a:t>に研修を開始</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9001546" y="4264966"/>
            <a:ext cx="3265714" cy="1200329"/>
          </a:xfrm>
          <a:prstGeom prst="rect">
            <a:avLst/>
          </a:prstGeom>
          <a:noFill/>
        </p:spPr>
        <p:txBody>
          <a:bodyPr wrap="square" rtlCol="0">
            <a:spAutoFit/>
          </a:bodyPr>
          <a:lstStyle/>
          <a:p>
            <a:r>
              <a:rPr lang="ja-JP" altLang="en-US" sz="2400" dirty="0">
                <a:latin typeface="HGP創英角ﾎﾟｯﾌﾟ体" panose="040B0A00000000000000" pitchFamily="50" charset="-128"/>
                <a:ea typeface="HGP創英角ﾎﾟｯﾌﾟ体" panose="040B0A00000000000000" pitchFamily="50" charset="-128"/>
              </a:rPr>
              <a:t>要件</a:t>
            </a:r>
            <a:r>
              <a:rPr lang="ja-JP" altLang="en-US" sz="2400" dirty="0" smtClean="0">
                <a:latin typeface="HGP創英角ﾎﾟｯﾌﾟ体" panose="040B0A00000000000000" pitchFamily="50" charset="-128"/>
                <a:ea typeface="HGP創英角ﾎﾟｯﾌﾟ体" panose="040B0A00000000000000" pitchFamily="50" charset="-128"/>
              </a:rPr>
              <a:t>を満たして</a:t>
            </a:r>
            <a:endParaRPr lang="en-US" altLang="ja-JP" sz="2400" dirty="0" smtClean="0">
              <a:latin typeface="HGP創英角ﾎﾟｯﾌﾟ体" panose="040B0A00000000000000" pitchFamily="50" charset="-128"/>
              <a:ea typeface="HGP創英角ﾎﾟｯﾌﾟ体" panose="040B0A00000000000000" pitchFamily="50" charset="-128"/>
            </a:endParaRPr>
          </a:p>
          <a:p>
            <a:r>
              <a:rPr kumimoji="1" lang="ja-JP" altLang="en-US" sz="2400" dirty="0" smtClean="0">
                <a:latin typeface="HGP創英角ﾎﾟｯﾌﾟ体" panose="040B0A00000000000000" pitchFamily="50" charset="-128"/>
                <a:ea typeface="HGP創英角ﾎﾟｯﾌﾟ体" panose="040B0A00000000000000" pitchFamily="50" charset="-128"/>
              </a:rPr>
              <a:t>区へ申請すると</a:t>
            </a:r>
            <a:endParaRPr kumimoji="1" lang="en-US" altLang="ja-JP" sz="2400" dirty="0" smtClean="0">
              <a:latin typeface="HGP創英角ﾎﾟｯﾌﾟ体" panose="040B0A00000000000000" pitchFamily="50" charset="-128"/>
              <a:ea typeface="HGP創英角ﾎﾟｯﾌﾟ体" panose="040B0A00000000000000" pitchFamily="50" charset="-128"/>
            </a:endParaRPr>
          </a:p>
          <a:p>
            <a:r>
              <a:rPr kumimoji="1" lang="ja-JP" altLang="en-US" sz="2400" dirty="0" smtClean="0">
                <a:latin typeface="HGP創英角ﾎﾟｯﾌﾟ体" panose="040B0A00000000000000" pitchFamily="50" charset="-128"/>
                <a:ea typeface="HGP創英角ﾎﾟｯﾌﾟ体" panose="040B0A00000000000000" pitchFamily="50" charset="-128"/>
              </a:rPr>
              <a:t>受講費用全額助成！！</a:t>
            </a:r>
            <a:endParaRPr kumimoji="1" lang="ja-JP" altLang="en-US" sz="2400" dirty="0">
              <a:latin typeface="HGP創英角ﾎﾟｯﾌﾟ体" panose="040B0A00000000000000" pitchFamily="50" charset="-128"/>
              <a:ea typeface="HGP創英角ﾎﾟｯﾌﾟ体" panose="040B0A00000000000000" pitchFamily="50" charset="-128"/>
            </a:endParaRPr>
          </a:p>
        </p:txBody>
      </p:sp>
      <p:sp>
        <p:nvSpPr>
          <p:cNvPr id="2" name="テキスト ボックス 1"/>
          <p:cNvSpPr txBox="1"/>
          <p:nvPr/>
        </p:nvSpPr>
        <p:spPr>
          <a:xfrm>
            <a:off x="449820" y="6246434"/>
            <a:ext cx="8720917" cy="461665"/>
          </a:xfrm>
          <a:prstGeom prst="rect">
            <a:avLst/>
          </a:prstGeom>
          <a:noFill/>
        </p:spPr>
        <p:txBody>
          <a:bodyPr wrap="square" rtlCol="0">
            <a:spAutoFit/>
          </a:bodyPr>
          <a:lstStyle/>
          <a:p>
            <a:r>
              <a:rPr kumimoji="1" lang="en-US" altLang="ja-JP" sz="2400" dirty="0" smtClean="0">
                <a:latin typeface="HGS創英角ｺﾞｼｯｸUB" panose="020B0900000000000000" pitchFamily="50" charset="-128"/>
                <a:ea typeface="HGS創英角ｺﾞｼｯｸUB" panose="020B0900000000000000" pitchFamily="50" charset="-128"/>
              </a:rPr>
              <a:t>※</a:t>
            </a:r>
            <a:r>
              <a:rPr kumimoji="1" lang="ja-JP" altLang="en-US" sz="2400" dirty="0" smtClean="0">
                <a:latin typeface="HGS創英角ｺﾞｼｯｸUB" panose="020B0900000000000000" pitchFamily="50" charset="-128"/>
                <a:ea typeface="HGS創英角ｺﾞｼｯｸUB" panose="020B0900000000000000" pitchFamily="50" charset="-128"/>
              </a:rPr>
              <a:t>生活援助従事者研修・実務者研修も助成対象となります。</a:t>
            </a:r>
            <a:endParaRPr kumimoji="1" lang="ja-JP" altLang="en-US" sz="24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315819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88893" y="754471"/>
            <a:ext cx="9823541" cy="3556272"/>
          </a:xfrm>
        </p:spPr>
        <p:txBody>
          <a:bodyPr>
            <a:normAutofit/>
          </a:bodyPr>
          <a:lstStyle/>
          <a:p>
            <a:pPr marL="0" indent="0">
              <a:buNone/>
            </a:pPr>
            <a:r>
              <a:rPr kumimoji="1" lang="ja-JP" altLang="en-US" sz="6000" dirty="0" smtClean="0">
                <a:latin typeface="HGS創英角ﾎﾟｯﾌﾟ体" panose="040B0A00000000000000" pitchFamily="50" charset="-128"/>
                <a:ea typeface="HGS創英角ﾎﾟｯﾌﾟ体" panose="040B0A00000000000000" pitchFamily="50" charset="-128"/>
              </a:rPr>
              <a:t>事業所の</a:t>
            </a:r>
            <a:r>
              <a:rPr lang="ja-JP" altLang="en-US" sz="6000" dirty="0" smtClean="0">
                <a:latin typeface="HGS創英角ﾎﾟｯﾌﾟ体" panose="040B0A00000000000000" pitchFamily="50" charset="-128"/>
                <a:ea typeface="HGS創英角ﾎﾟｯﾌﾟ体" panose="040B0A00000000000000" pitchFamily="50" charset="-128"/>
              </a:rPr>
              <a:t>人材不足解消</a:t>
            </a:r>
            <a:r>
              <a:rPr kumimoji="1" lang="ja-JP" altLang="en-US" sz="6000" dirty="0" smtClean="0">
                <a:latin typeface="HGS創英角ﾎﾟｯﾌﾟ体" panose="040B0A00000000000000" pitchFamily="50" charset="-128"/>
                <a:ea typeface="HGS創英角ﾎﾟｯﾌﾟ体" panose="040B0A00000000000000" pitchFamily="50" charset="-128"/>
              </a:rPr>
              <a:t>に</a:t>
            </a:r>
            <a:endParaRPr kumimoji="1" lang="en-US" altLang="ja-JP" sz="6000" dirty="0" smtClean="0">
              <a:latin typeface="HGS創英角ﾎﾟｯﾌﾟ体" panose="040B0A00000000000000" pitchFamily="50" charset="-128"/>
              <a:ea typeface="HGS創英角ﾎﾟｯﾌﾟ体" panose="040B0A00000000000000" pitchFamily="50" charset="-128"/>
            </a:endParaRPr>
          </a:p>
          <a:p>
            <a:pPr marL="0" indent="0">
              <a:buNone/>
            </a:pPr>
            <a:r>
              <a:rPr lang="ja-JP" altLang="en-US" sz="6000" dirty="0">
                <a:latin typeface="HGS創英角ﾎﾟｯﾌﾟ体" panose="040B0A00000000000000" pitchFamily="50" charset="-128"/>
                <a:ea typeface="HGS創英角ﾎﾟｯﾌﾟ体" panose="040B0A00000000000000" pitchFamily="50" charset="-128"/>
              </a:rPr>
              <a:t>江戸川区</a:t>
            </a:r>
            <a:r>
              <a:rPr lang="ja-JP" altLang="en-US" sz="6000" dirty="0" smtClean="0">
                <a:latin typeface="HGS創英角ﾎﾟｯﾌﾟ体" panose="040B0A00000000000000" pitchFamily="50" charset="-128"/>
                <a:ea typeface="HGS創英角ﾎﾟｯﾌﾟ体" panose="040B0A00000000000000" pitchFamily="50" charset="-128"/>
              </a:rPr>
              <a:t>の人材確保事業を</a:t>
            </a:r>
            <a:endParaRPr lang="en-US" altLang="ja-JP" sz="6000" dirty="0" smtClean="0">
              <a:latin typeface="HGS創英角ﾎﾟｯﾌﾟ体" panose="040B0A00000000000000" pitchFamily="50" charset="-128"/>
              <a:ea typeface="HGS創英角ﾎﾟｯﾌﾟ体" panose="040B0A00000000000000" pitchFamily="50" charset="-128"/>
            </a:endParaRPr>
          </a:p>
          <a:p>
            <a:pPr marL="0" indent="0">
              <a:buNone/>
            </a:pPr>
            <a:r>
              <a:rPr kumimoji="1" lang="ja-JP" altLang="en-US" sz="6000" dirty="0" smtClean="0">
                <a:latin typeface="HGS創英角ﾎﾟｯﾌﾟ体" panose="040B0A00000000000000" pitchFamily="50" charset="-128"/>
                <a:ea typeface="HGS創英角ﾎﾟｯﾌﾟ体" panose="040B0A00000000000000" pitchFamily="50" charset="-128"/>
              </a:rPr>
              <a:t>どうぞご活用ください！！</a:t>
            </a:r>
            <a:endParaRPr kumimoji="1" lang="ja-JP" altLang="en-US" sz="6000" dirty="0">
              <a:latin typeface="HGS創英角ﾎﾟｯﾌﾟ体" panose="040B0A00000000000000" pitchFamily="50" charset="-128"/>
              <a:ea typeface="HGS創英角ﾎﾟｯﾌﾟ体" panose="040B0A00000000000000"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2545" y="4086653"/>
            <a:ext cx="2070735" cy="2479922"/>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5474" y="4019318"/>
            <a:ext cx="2126960" cy="2547257"/>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319" y="3845146"/>
            <a:ext cx="2272393" cy="2721429"/>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9025" y="3845146"/>
            <a:ext cx="2212532" cy="2649738"/>
          </a:xfrm>
          <a:prstGeom prst="rect">
            <a:avLst/>
          </a:prstGeom>
        </p:spPr>
      </p:pic>
    </p:spTree>
    <p:extLst>
      <p:ext uri="{BB962C8B-B14F-4D97-AF65-F5344CB8AC3E}">
        <p14:creationId xmlns:p14="http://schemas.microsoft.com/office/powerpoint/2010/main" val="4566213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TotalTime>
  <Words>905</Words>
  <Application>Microsoft Office PowerPoint</Application>
  <PresentationFormat>ワイド画面</PresentationFormat>
  <Paragraphs>102</Paragraphs>
  <Slides>8</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8</vt:i4>
      </vt:variant>
    </vt:vector>
  </HeadingPairs>
  <TitlesOfParts>
    <vt:vector size="20" baseType="lpstr">
      <vt:lpstr>HGP創英角ｺﾞｼｯｸUB</vt:lpstr>
      <vt:lpstr>HGP創英角ﾎﾟｯﾌﾟ体</vt:lpstr>
      <vt:lpstr>HGS創英角ｺﾞｼｯｸUB</vt:lpstr>
      <vt:lpstr>HGS創英角ﾎﾟｯﾌﾟ体</vt:lpstr>
      <vt:lpstr>HG丸ｺﾞｼｯｸM-PRO</vt:lpstr>
      <vt:lpstr>HG創英角ｺﾞｼｯｸUB</vt:lpstr>
      <vt:lpstr>Meiryo UI</vt:lpstr>
      <vt:lpstr>メイリオ</vt:lpstr>
      <vt:lpstr>游ゴシック</vt:lpstr>
      <vt:lpstr>游ゴシック Light</vt:lpstr>
      <vt:lpstr>Arial</vt:lpstr>
      <vt:lpstr>Office テーマ</vt:lpstr>
      <vt:lpstr>「多様な働き方」で 　　人材不足を解消しませんか</vt:lpstr>
      <vt:lpstr>PowerPoint プレゼンテーション</vt:lpstr>
      <vt:lpstr>PowerPoint プレゼンテーション</vt:lpstr>
      <vt:lpstr>介護に関する入門的研修の研修内容</vt:lpstr>
      <vt:lpstr>相談会の内容</vt:lpstr>
      <vt:lpstr>就職後の職員育成（資格取得）も支援しています！</vt:lpstr>
      <vt:lpstr>PowerPoint プレゼンテーション</vt:lpstr>
      <vt:lpstr>PowerPoint プレゼンテーション</vt:lpstr>
    </vt:vector>
  </TitlesOfParts>
  <Company>江戸川区</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江戸川区介護に関する 入門的研修について</dc:title>
  <dc:creator>全庁LAN利用者</dc:creator>
  <cp:lastModifiedBy>全庁LAN利用者</cp:lastModifiedBy>
  <cp:revision>65</cp:revision>
  <cp:lastPrinted>2022-06-02T23:54:46Z</cp:lastPrinted>
  <dcterms:created xsi:type="dcterms:W3CDTF">2022-05-27T01:31:40Z</dcterms:created>
  <dcterms:modified xsi:type="dcterms:W3CDTF">2022-06-03T07:39:32Z</dcterms:modified>
</cp:coreProperties>
</file>