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67" r:id="rId2"/>
    <p:sldId id="269" r:id="rId3"/>
    <p:sldId id="268" r:id="rId4"/>
    <p:sldId id="258" r:id="rId5"/>
    <p:sldId id="272" r:id="rId6"/>
    <p:sldId id="273" r:id="rId7"/>
    <p:sldId id="265" r:id="rId8"/>
    <p:sldId id="262" r:id="rId9"/>
    <p:sldId id="261" r:id="rId10"/>
    <p:sldId id="264" r:id="rId1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3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535CE5AB-F970-4542-B11A-13C3EC896B36}" type="datetimeFigureOut">
              <a:rPr kumimoji="1" lang="ja-JP" altLang="en-US" smtClean="0"/>
              <a:t>2024/5/31</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6F058503-E645-449C-9DD8-8332B4C948F7}" type="slidenum">
              <a:rPr kumimoji="1" lang="ja-JP" altLang="en-US" smtClean="0"/>
              <a:t>‹#›</a:t>
            </a:fld>
            <a:endParaRPr kumimoji="1" lang="ja-JP" altLang="en-US"/>
          </a:p>
        </p:txBody>
      </p:sp>
    </p:spTree>
    <p:extLst>
      <p:ext uri="{BB962C8B-B14F-4D97-AF65-F5344CB8AC3E}">
        <p14:creationId xmlns:p14="http://schemas.microsoft.com/office/powerpoint/2010/main" val="7984525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95020A3-48A5-4BF8-82C6-05C991102098}" type="datetimeFigureOut">
              <a:rPr kumimoji="1" lang="ja-JP" altLang="en-US" smtClean="0"/>
              <a:t>2024/5/31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28812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5020A3-48A5-4BF8-82C6-05C991102098}" type="datetimeFigureOut">
              <a:rPr kumimoji="1" lang="ja-JP" altLang="en-US" smtClean="0"/>
              <a:t>2024/5/31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330329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5020A3-48A5-4BF8-82C6-05C991102098}" type="datetimeFigureOut">
              <a:rPr kumimoji="1" lang="ja-JP" altLang="en-US" smtClean="0"/>
              <a:t>2024/5/31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401637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5020A3-48A5-4BF8-82C6-05C991102098}" type="datetimeFigureOut">
              <a:rPr kumimoji="1" lang="ja-JP" altLang="en-US" smtClean="0"/>
              <a:t>2024/5/31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303252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95020A3-48A5-4BF8-82C6-05C991102098}" type="datetimeFigureOut">
              <a:rPr kumimoji="1" lang="ja-JP" altLang="en-US" smtClean="0"/>
              <a:t>2024/5/31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201697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95020A3-48A5-4BF8-82C6-05C991102098}" type="datetimeFigureOut">
              <a:rPr kumimoji="1" lang="ja-JP" altLang="en-US" smtClean="0"/>
              <a:t>2024/5/31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218566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95020A3-48A5-4BF8-82C6-05C991102098}" type="datetimeFigureOut">
              <a:rPr kumimoji="1" lang="ja-JP" altLang="en-US" smtClean="0"/>
              <a:t>2024/5/31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187341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95020A3-48A5-4BF8-82C6-05C991102098}" type="datetimeFigureOut">
              <a:rPr kumimoji="1" lang="ja-JP" altLang="en-US" smtClean="0"/>
              <a:t>2024/5/31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344044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5020A3-48A5-4BF8-82C6-05C991102098}" type="datetimeFigureOut">
              <a:rPr kumimoji="1" lang="ja-JP" altLang="en-US" smtClean="0"/>
              <a:t>2024/5/31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192286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95020A3-48A5-4BF8-82C6-05C991102098}" type="datetimeFigureOut">
              <a:rPr kumimoji="1" lang="ja-JP" altLang="en-US" smtClean="0"/>
              <a:t>2024/5/31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85542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95020A3-48A5-4BF8-82C6-05C991102098}" type="datetimeFigureOut">
              <a:rPr kumimoji="1" lang="ja-JP" altLang="en-US" smtClean="0"/>
              <a:t>2024/5/31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4085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020A3-48A5-4BF8-82C6-05C991102098}" type="datetimeFigureOut">
              <a:rPr kumimoji="1" lang="ja-JP" altLang="en-US" smtClean="0"/>
              <a:t>2024/5/31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3795345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50" y="953589"/>
            <a:ext cx="12192000" cy="3148147"/>
          </a:xfrm>
          <a:solidFill>
            <a:srgbClr val="FFFF00"/>
          </a:solidFill>
          <a:ln>
            <a:noFill/>
          </a:ln>
        </p:spPr>
        <p:txBody>
          <a:bodyPr anchor="ctr">
            <a:normAutofit fontScale="90000"/>
          </a:bodyPr>
          <a:lstStyle/>
          <a:p>
            <a:pPr>
              <a:lnSpc>
                <a:spcPct val="150000"/>
              </a:lnSpc>
            </a:pPr>
            <a:r>
              <a:rPr kumimoji="1" lang="ja-JP" altLang="en-US" sz="7200" dirty="0">
                <a:latin typeface="HGP創英角ｺﾞｼｯｸUB" panose="020B0900000000000000" pitchFamily="50" charset="-128"/>
                <a:ea typeface="HGP創英角ｺﾞｼｯｸUB" panose="020B0900000000000000" pitchFamily="50" charset="-128"/>
              </a:rPr>
              <a:t>「多様な働き方」</a:t>
            </a:r>
            <a:r>
              <a:rPr kumimoji="1" lang="ja-JP" altLang="en-US" sz="7200" dirty="0">
                <a:ea typeface="メイリオ" panose="020B0604030504040204" pitchFamily="50" charset="-128"/>
              </a:rPr>
              <a:t>で</a:t>
            </a:r>
            <a:br>
              <a:rPr kumimoji="1" lang="en-US" altLang="ja-JP" sz="7200" dirty="0">
                <a:latin typeface="メイリオ" panose="020B0604030504040204" pitchFamily="50" charset="-128"/>
                <a:ea typeface="メイリオ" panose="020B0604030504040204" pitchFamily="50" charset="-128"/>
              </a:rPr>
            </a:br>
            <a:r>
              <a:rPr kumimoji="1" lang="ja-JP" altLang="en-US" sz="7200" dirty="0">
                <a:latin typeface="メイリオ" panose="020B0604030504040204" pitchFamily="50" charset="-128"/>
                <a:ea typeface="メイリオ" panose="020B0604030504040204" pitchFamily="50" charset="-128"/>
              </a:rPr>
              <a:t>　　</a:t>
            </a:r>
            <a:r>
              <a:rPr lang="ja-JP" altLang="en-US" sz="7200" dirty="0">
                <a:latin typeface="HGP創英角ｺﾞｼｯｸUB" panose="020B0900000000000000" pitchFamily="50" charset="-128"/>
                <a:ea typeface="HGP創英角ｺﾞｼｯｸUB" panose="020B0900000000000000" pitchFamily="50" charset="-128"/>
              </a:rPr>
              <a:t>人材不足</a:t>
            </a:r>
            <a:r>
              <a:rPr lang="ja-JP" altLang="en-US" sz="7200" dirty="0">
                <a:latin typeface="+mj-ea"/>
              </a:rPr>
              <a:t>を</a:t>
            </a:r>
            <a:r>
              <a:rPr lang="ja-JP" altLang="en-US" sz="7200" dirty="0">
                <a:latin typeface="HGP創英角ｺﾞｼｯｸUB" panose="020B0900000000000000" pitchFamily="50" charset="-128"/>
                <a:ea typeface="HGP創英角ｺﾞｼｯｸUB" panose="020B0900000000000000" pitchFamily="50" charset="-128"/>
              </a:rPr>
              <a:t>解消</a:t>
            </a:r>
            <a:r>
              <a:rPr lang="ja-JP" altLang="en-US" sz="7200" dirty="0">
                <a:ea typeface="メイリオ" panose="020B0604030504040204" pitchFamily="50" charset="-128"/>
              </a:rPr>
              <a:t>しませんか</a:t>
            </a:r>
            <a:endParaRPr kumimoji="1" lang="ja-JP" altLang="en-US" sz="7200" dirty="0">
              <a:ea typeface="メイリオ" panose="020B0604030504040204" pitchFamily="50" charset="-128"/>
            </a:endParaRPr>
          </a:p>
        </p:txBody>
      </p:sp>
      <p:sp>
        <p:nvSpPr>
          <p:cNvPr id="3" name="テキスト プレースホルダー 2"/>
          <p:cNvSpPr>
            <a:spLocks noGrp="1"/>
          </p:cNvSpPr>
          <p:nvPr>
            <p:ph type="body" idx="1"/>
          </p:nvPr>
        </p:nvSpPr>
        <p:spPr/>
        <p:txBody>
          <a:bodyPr>
            <a:normAutofit/>
          </a:bodyPr>
          <a:lstStyle/>
          <a:p>
            <a:r>
              <a:rPr kumimoji="1" lang="ja-JP" altLang="en-US" sz="4000" dirty="0">
                <a:solidFill>
                  <a:sysClr val="windowText" lastClr="000000"/>
                </a:solidFill>
                <a:latin typeface="メイリオ" panose="020B0604030504040204" pitchFamily="50" charset="-128"/>
                <a:ea typeface="メイリオ" panose="020B0604030504040204" pitchFamily="50" charset="-128"/>
              </a:rPr>
              <a:t>～介護の現場で活躍したい人がいます！！～</a:t>
            </a:r>
          </a:p>
        </p:txBody>
      </p:sp>
    </p:spTree>
    <p:extLst>
      <p:ext uri="{BB962C8B-B14F-4D97-AF65-F5344CB8AC3E}">
        <p14:creationId xmlns:p14="http://schemas.microsoft.com/office/powerpoint/2010/main" val="776505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88893" y="754471"/>
            <a:ext cx="9823541" cy="3556272"/>
          </a:xfrm>
        </p:spPr>
        <p:txBody>
          <a:bodyPr>
            <a:normAutofit/>
          </a:bodyPr>
          <a:lstStyle/>
          <a:p>
            <a:pPr marL="0" indent="0">
              <a:buNone/>
            </a:pPr>
            <a:r>
              <a:rPr kumimoji="1" lang="ja-JP" altLang="en-US" sz="6000" dirty="0">
                <a:latin typeface="HGS創英角ﾎﾟｯﾌﾟ体" panose="040B0A00000000000000" pitchFamily="50" charset="-128"/>
                <a:ea typeface="HGS創英角ﾎﾟｯﾌﾟ体" panose="040B0A00000000000000" pitchFamily="50" charset="-128"/>
              </a:rPr>
              <a:t>事業所の</a:t>
            </a:r>
            <a:r>
              <a:rPr lang="ja-JP" altLang="en-US" sz="6000" dirty="0">
                <a:latin typeface="HGS創英角ﾎﾟｯﾌﾟ体" panose="040B0A00000000000000" pitchFamily="50" charset="-128"/>
                <a:ea typeface="HGS創英角ﾎﾟｯﾌﾟ体" panose="040B0A00000000000000" pitchFamily="50" charset="-128"/>
              </a:rPr>
              <a:t>人材不足解消</a:t>
            </a:r>
            <a:r>
              <a:rPr kumimoji="1" lang="ja-JP" altLang="en-US" sz="6000" dirty="0">
                <a:latin typeface="HGS創英角ﾎﾟｯﾌﾟ体" panose="040B0A00000000000000" pitchFamily="50" charset="-128"/>
                <a:ea typeface="HGS創英角ﾎﾟｯﾌﾟ体" panose="040B0A00000000000000" pitchFamily="50" charset="-128"/>
              </a:rPr>
              <a:t>に</a:t>
            </a:r>
            <a:endParaRPr kumimoji="1" lang="en-US" altLang="ja-JP" sz="60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6000" dirty="0">
                <a:latin typeface="HGS創英角ﾎﾟｯﾌﾟ体" panose="040B0A00000000000000" pitchFamily="50" charset="-128"/>
                <a:ea typeface="HGS創英角ﾎﾟｯﾌﾟ体" panose="040B0A00000000000000" pitchFamily="50" charset="-128"/>
              </a:rPr>
              <a:t>江戸川区の人材確保事業を</a:t>
            </a:r>
            <a:endParaRPr lang="en-US" altLang="ja-JP" sz="6000" dirty="0">
              <a:latin typeface="HGS創英角ﾎﾟｯﾌﾟ体" panose="040B0A00000000000000" pitchFamily="50" charset="-128"/>
              <a:ea typeface="HGS創英角ﾎﾟｯﾌﾟ体" panose="040B0A00000000000000" pitchFamily="50" charset="-128"/>
            </a:endParaRPr>
          </a:p>
          <a:p>
            <a:pPr marL="0" indent="0">
              <a:buNone/>
            </a:pPr>
            <a:r>
              <a:rPr kumimoji="1" lang="ja-JP" altLang="en-US" sz="6000" dirty="0">
                <a:latin typeface="HGS創英角ﾎﾟｯﾌﾟ体" panose="040B0A00000000000000" pitchFamily="50" charset="-128"/>
                <a:ea typeface="HGS創英角ﾎﾟｯﾌﾟ体" panose="040B0A00000000000000" pitchFamily="50" charset="-128"/>
              </a:rPr>
              <a:t>どうぞご活用ください！！</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2545" y="4086653"/>
            <a:ext cx="2070735" cy="2479922"/>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5474" y="4019318"/>
            <a:ext cx="2126960" cy="2547257"/>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319" y="3845146"/>
            <a:ext cx="2272393" cy="2721429"/>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9025" y="3845146"/>
            <a:ext cx="2212532" cy="2649738"/>
          </a:xfrm>
          <a:prstGeom prst="rect">
            <a:avLst/>
          </a:prstGeom>
        </p:spPr>
      </p:pic>
    </p:spTree>
    <p:extLst>
      <p:ext uri="{BB962C8B-B14F-4D97-AF65-F5344CB8AC3E}">
        <p14:creationId xmlns:p14="http://schemas.microsoft.com/office/powerpoint/2010/main" val="45662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p:cNvCxnSpPr/>
          <p:nvPr/>
        </p:nvCxnSpPr>
        <p:spPr>
          <a:xfrm flipH="1">
            <a:off x="5891349" y="0"/>
            <a:ext cx="26125" cy="68580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0" y="3644538"/>
            <a:ext cx="12192000" cy="65314"/>
          </a:xfrm>
          <a:prstGeom prst="line">
            <a:avLst/>
          </a:prstGeom>
          <a:ln>
            <a:prstDash val="sysDot"/>
          </a:ln>
        </p:spPr>
        <p:style>
          <a:lnRef idx="1">
            <a:schemeClr val="dk1"/>
          </a:lnRef>
          <a:fillRef idx="0">
            <a:schemeClr val="dk1"/>
          </a:fillRef>
          <a:effectRef idx="0">
            <a:schemeClr val="dk1"/>
          </a:effectRef>
          <a:fontRef idx="minor">
            <a:schemeClr val="tx1"/>
          </a:fontRef>
        </p:style>
      </p:cxnSp>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300" y="469900"/>
            <a:ext cx="1518049" cy="2970097"/>
          </a:xfrm>
          <a:prstGeom prst="rect">
            <a:avLst/>
          </a:prstGeom>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9747" y="3758530"/>
            <a:ext cx="1397727" cy="2950346"/>
          </a:xfrm>
          <a:prstGeom prst="rect">
            <a:avLst/>
          </a:prstGeom>
        </p:spPr>
      </p:pic>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7492" y="3904009"/>
            <a:ext cx="1311331" cy="2809995"/>
          </a:xfrm>
          <a:prstGeom prst="rect">
            <a:avLst/>
          </a:prstGeom>
        </p:spPr>
      </p:pic>
      <p:pic>
        <p:nvPicPr>
          <p:cNvPr id="22" name="図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7492" y="413895"/>
            <a:ext cx="1466088" cy="3141617"/>
          </a:xfrm>
          <a:prstGeom prst="rect">
            <a:avLst/>
          </a:prstGeom>
        </p:spPr>
      </p:pic>
      <p:sp>
        <p:nvSpPr>
          <p:cNvPr id="23" name="テキスト ボックス 22"/>
          <p:cNvSpPr txBox="1"/>
          <p:nvPr/>
        </p:nvSpPr>
        <p:spPr>
          <a:xfrm>
            <a:off x="274319" y="3693216"/>
            <a:ext cx="4347177" cy="830997"/>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人手が足りない勤務時間・曜日</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を中心に勤務</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24" name="テキスト ボックス 23"/>
          <p:cNvSpPr txBox="1"/>
          <p:nvPr/>
        </p:nvSpPr>
        <p:spPr>
          <a:xfrm>
            <a:off x="194565" y="274316"/>
            <a:ext cx="2532814"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未経験者で就職</a:t>
            </a:r>
            <a:endParaRPr kumimoji="1" lang="en-US" altLang="ja-JP" sz="2400" dirty="0">
              <a:latin typeface="HGP創英角ｺﾞｼｯｸUB" panose="020B0900000000000000" pitchFamily="50" charset="-128"/>
              <a:ea typeface="HGP創英角ｺﾞｼｯｸUB" panose="020B0900000000000000" pitchFamily="50" charset="-128"/>
            </a:endParaRPr>
          </a:p>
        </p:txBody>
      </p:sp>
      <p:sp>
        <p:nvSpPr>
          <p:cNvPr id="25" name="テキスト ボックス 24"/>
          <p:cNvSpPr txBox="1"/>
          <p:nvPr/>
        </p:nvSpPr>
        <p:spPr>
          <a:xfrm>
            <a:off x="6191793" y="3798878"/>
            <a:ext cx="3657600"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ボランティアとして活躍</a:t>
            </a:r>
          </a:p>
        </p:txBody>
      </p:sp>
      <p:sp>
        <p:nvSpPr>
          <p:cNvPr id="26" name="テキスト ボックス 25"/>
          <p:cNvSpPr txBox="1"/>
          <p:nvPr/>
        </p:nvSpPr>
        <p:spPr>
          <a:xfrm>
            <a:off x="6322423" y="270202"/>
            <a:ext cx="3174274" cy="461665"/>
          </a:xfrm>
          <a:prstGeom prst="rect">
            <a:avLst/>
          </a:prstGeom>
          <a:noFill/>
        </p:spPr>
        <p:txBody>
          <a:bodyPr wrap="squar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短時間パートで勤務</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29" name="メモ 28"/>
          <p:cNvSpPr/>
          <p:nvPr/>
        </p:nvSpPr>
        <p:spPr>
          <a:xfrm>
            <a:off x="600891" y="888274"/>
            <a:ext cx="3644537" cy="2181497"/>
          </a:xfrm>
          <a:prstGeom prst="foldedCorner">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メモ 29"/>
          <p:cNvSpPr/>
          <p:nvPr/>
        </p:nvSpPr>
        <p:spPr>
          <a:xfrm>
            <a:off x="6578636" y="888273"/>
            <a:ext cx="3644537" cy="2181497"/>
          </a:xfrm>
          <a:prstGeom prst="foldedCorner">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メモ 30"/>
          <p:cNvSpPr/>
          <p:nvPr/>
        </p:nvSpPr>
        <p:spPr>
          <a:xfrm>
            <a:off x="600890" y="4587968"/>
            <a:ext cx="3644537" cy="2044618"/>
          </a:xfrm>
          <a:prstGeom prst="foldedCorner">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メモ 31"/>
          <p:cNvSpPr/>
          <p:nvPr/>
        </p:nvSpPr>
        <p:spPr>
          <a:xfrm>
            <a:off x="6578636" y="4389666"/>
            <a:ext cx="3644537" cy="2181497"/>
          </a:xfrm>
          <a:prstGeom prst="foldedCorner">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53142" y="1097280"/>
            <a:ext cx="3487781"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・平日週５で勤務</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子どもが学校に行っている時間帯</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6687147" y="1097280"/>
            <a:ext cx="3309947"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・昼食前後の忙しい時間帯（２時間程度）の短時間勤務</a:t>
            </a:r>
          </a:p>
        </p:txBody>
      </p:sp>
      <p:sp>
        <p:nvSpPr>
          <p:cNvPr id="35" name="テキスト ボックス 34"/>
          <p:cNvSpPr txBox="1"/>
          <p:nvPr/>
        </p:nvSpPr>
        <p:spPr>
          <a:xfrm>
            <a:off x="6694368" y="1929897"/>
            <a:ext cx="3489616"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・食事の配膳や片付け等を担当</a:t>
            </a:r>
          </a:p>
        </p:txBody>
      </p:sp>
      <p:sp>
        <p:nvSpPr>
          <p:cNvPr id="36" name="テキスト ボックス 35"/>
          <p:cNvSpPr txBox="1"/>
          <p:nvPr/>
        </p:nvSpPr>
        <p:spPr>
          <a:xfrm>
            <a:off x="640079" y="1881052"/>
            <a:ext cx="3629640"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・介護職員の補助を担当</a:t>
            </a:r>
          </a:p>
        </p:txBody>
      </p:sp>
      <p:sp>
        <p:nvSpPr>
          <p:cNvPr id="38" name="テキスト ボックス 37"/>
          <p:cNvSpPr txBox="1"/>
          <p:nvPr/>
        </p:nvSpPr>
        <p:spPr>
          <a:xfrm>
            <a:off x="570756" y="4728754"/>
            <a:ext cx="3570167"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・夜間や土日祝日を中心に勤務</a:t>
            </a:r>
          </a:p>
        </p:txBody>
      </p:sp>
      <p:sp>
        <p:nvSpPr>
          <p:cNvPr id="39" name="テキスト ボックス 38"/>
          <p:cNvSpPr txBox="1"/>
          <p:nvPr/>
        </p:nvSpPr>
        <p:spPr>
          <a:xfrm>
            <a:off x="574763" y="5307979"/>
            <a:ext cx="3030584"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・介護職員の補助を担当</a:t>
            </a:r>
          </a:p>
        </p:txBody>
      </p:sp>
      <p:sp>
        <p:nvSpPr>
          <p:cNvPr id="40" name="テキスト ボックス 39"/>
          <p:cNvSpPr txBox="1"/>
          <p:nvPr/>
        </p:nvSpPr>
        <p:spPr>
          <a:xfrm>
            <a:off x="640078" y="2396753"/>
            <a:ext cx="3082834"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・将来的に資格取得も検討</a:t>
            </a:r>
          </a:p>
        </p:txBody>
      </p:sp>
      <p:sp>
        <p:nvSpPr>
          <p:cNvPr id="41" name="テキスト ボックス 40"/>
          <p:cNvSpPr txBox="1"/>
          <p:nvPr/>
        </p:nvSpPr>
        <p:spPr>
          <a:xfrm>
            <a:off x="587826" y="5884537"/>
            <a:ext cx="3082834"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・将来的に資格取得も検討</a:t>
            </a:r>
          </a:p>
        </p:txBody>
      </p:sp>
      <p:sp>
        <p:nvSpPr>
          <p:cNvPr id="42" name="テキスト ボックス 41"/>
          <p:cNvSpPr txBox="1"/>
          <p:nvPr/>
        </p:nvSpPr>
        <p:spPr>
          <a:xfrm>
            <a:off x="6707431" y="4631047"/>
            <a:ext cx="3289663"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・利用者の話し相手や見守り</a:t>
            </a:r>
          </a:p>
        </p:txBody>
      </p:sp>
      <p:sp>
        <p:nvSpPr>
          <p:cNvPr id="43" name="テキスト ボックス 42"/>
          <p:cNvSpPr txBox="1"/>
          <p:nvPr/>
        </p:nvSpPr>
        <p:spPr>
          <a:xfrm>
            <a:off x="6701588" y="5203483"/>
            <a:ext cx="3495459"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・囲碁や将棋など</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レクリエーション補助</a:t>
            </a:r>
          </a:p>
        </p:txBody>
      </p:sp>
    </p:spTree>
    <p:extLst>
      <p:ext uri="{BB962C8B-B14F-4D97-AF65-F5344CB8AC3E}">
        <p14:creationId xmlns:p14="http://schemas.microsoft.com/office/powerpoint/2010/main" val="40717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124" y="339633"/>
            <a:ext cx="12192000" cy="1754326"/>
          </a:xfrm>
          <a:prstGeom prst="rect">
            <a:avLst/>
          </a:prstGeom>
          <a:noFill/>
        </p:spPr>
        <p:txBody>
          <a:bodyPr wrap="square" rtlCol="0">
            <a:spAutoFit/>
          </a:bodyPr>
          <a:lstStyle/>
          <a:p>
            <a:r>
              <a:rPr kumimoji="1" lang="ja-JP" altLang="en-US" sz="4400" dirty="0">
                <a:latin typeface="HG創英角ｺﾞｼｯｸUB" panose="020B0909000000000000" pitchFamily="49" charset="-128"/>
                <a:ea typeface="HG創英角ｺﾞｼｯｸUB" panose="020B0909000000000000" pitchFamily="49" charset="-128"/>
              </a:rPr>
              <a:t>江戸川区介護に関する入門的研修</a:t>
            </a:r>
            <a:endParaRPr kumimoji="1" lang="en-US" altLang="ja-JP" sz="4400" dirty="0">
              <a:latin typeface="HG創英角ｺﾞｼｯｸUB" panose="020B0909000000000000" pitchFamily="49" charset="-128"/>
              <a:ea typeface="HG創英角ｺﾞｼｯｸUB" panose="020B0909000000000000" pitchFamily="49" charset="-128"/>
            </a:endParaRPr>
          </a:p>
          <a:p>
            <a:r>
              <a:rPr kumimoji="1" lang="ja-JP" altLang="en-US" sz="2400" dirty="0">
                <a:latin typeface="HG創英角ｺﾞｼｯｸUB" panose="020B0909000000000000" pitchFamily="49" charset="-128"/>
                <a:ea typeface="HG創英角ｺﾞｼｯｸUB" panose="020B0909000000000000" pitchFamily="49" charset="-128"/>
              </a:rPr>
              <a:t>（介護の担い手研修・介護の担い手ステップアップ研修）</a:t>
            </a:r>
            <a:endParaRPr kumimoji="1" lang="en-US" altLang="ja-JP" sz="2400" dirty="0">
              <a:latin typeface="HG創英角ｺﾞｼｯｸUB" panose="020B0909000000000000" pitchFamily="49" charset="-128"/>
              <a:ea typeface="HG創英角ｺﾞｼｯｸUB" panose="020B0909000000000000" pitchFamily="49" charset="-128"/>
            </a:endParaRPr>
          </a:p>
          <a:p>
            <a:r>
              <a:rPr lang="ja-JP" altLang="en-US" sz="3600" dirty="0">
                <a:latin typeface="HG創英角ｺﾞｼｯｸUB" panose="020B0909000000000000" pitchFamily="49" charset="-128"/>
                <a:ea typeface="HG創英角ｺﾞｼｯｸUB" panose="020B0909000000000000" pitchFamily="49" charset="-128"/>
              </a:rPr>
              <a:t>　　　では</a:t>
            </a:r>
            <a:r>
              <a:rPr kumimoji="1" lang="ja-JP" altLang="en-US" sz="3600" dirty="0">
                <a:latin typeface="HG創英角ｺﾞｼｯｸUB" panose="020B0909000000000000" pitchFamily="49" charset="-128"/>
                <a:ea typeface="HG創英角ｺﾞｼｯｸUB" panose="020B0909000000000000" pitchFamily="49" charset="-128"/>
              </a:rPr>
              <a:t>介護の現場で活躍したい方がたくさんいます！</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59" y="3800627"/>
            <a:ext cx="2270550" cy="2536928"/>
          </a:xfrm>
          <a:prstGeom prst="rect">
            <a:avLst/>
          </a:prstGeom>
        </p:spPr>
      </p:pic>
      <p:sp>
        <p:nvSpPr>
          <p:cNvPr id="4" name="四角形吹き出し 3"/>
          <p:cNvSpPr/>
          <p:nvPr/>
        </p:nvSpPr>
        <p:spPr>
          <a:xfrm>
            <a:off x="2147887" y="2747015"/>
            <a:ext cx="3248308" cy="850883"/>
          </a:xfrm>
          <a:prstGeom prst="wedgeRectCallout">
            <a:avLst>
              <a:gd name="adj1" fmla="val 2027"/>
              <a:gd name="adj2" fmla="val 924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198468" y="2825393"/>
            <a:ext cx="3262819"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子育てが少し落ち着いたので</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短時間で働きたい！</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8731" y="3159498"/>
            <a:ext cx="1740136" cy="2083994"/>
          </a:xfrm>
          <a:prstGeom prst="rect">
            <a:avLst/>
          </a:prstGeom>
        </p:spPr>
      </p:pic>
      <p:sp>
        <p:nvSpPr>
          <p:cNvPr id="7" name="四角形吹き出し 6"/>
          <p:cNvSpPr/>
          <p:nvPr/>
        </p:nvSpPr>
        <p:spPr>
          <a:xfrm>
            <a:off x="6555492" y="2644738"/>
            <a:ext cx="3603982" cy="783196"/>
          </a:xfrm>
          <a:prstGeom prst="wedgeRectCallout">
            <a:avLst>
              <a:gd name="adj1" fmla="val 37884"/>
              <a:gd name="adj2" fmla="val 1054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921385" y="2713170"/>
            <a:ext cx="3344092"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もうそろそろ定年退職</a:t>
            </a:r>
            <a:r>
              <a:rPr kumimoji="1" lang="en-US" altLang="ja-JP" dirty="0">
                <a:latin typeface="HG丸ｺﾞｼｯｸM-PRO" panose="020F0600000000000000" pitchFamily="50" charset="-128"/>
                <a:ea typeface="HG丸ｺﾞｼｯｸM-PRO" panose="020F0600000000000000" pitchFamily="50" charset="-128"/>
              </a:rPr>
              <a:t>…</a:t>
            </a:r>
          </a:p>
          <a:p>
            <a:r>
              <a:rPr lang="ja-JP" altLang="en-US" dirty="0">
                <a:latin typeface="HG丸ｺﾞｼｯｸM-PRO" panose="020F0600000000000000" pitchFamily="50" charset="-128"/>
                <a:ea typeface="HG丸ｺﾞｼｯｸM-PRO" panose="020F0600000000000000" pitchFamily="50" charset="-128"/>
              </a:rPr>
              <a:t>何か新しいことを始めたい！</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112" y="4325417"/>
            <a:ext cx="1843364" cy="2207622"/>
          </a:xfrm>
          <a:prstGeom prst="rect">
            <a:avLst/>
          </a:prstGeom>
        </p:spPr>
      </p:pic>
      <p:sp>
        <p:nvSpPr>
          <p:cNvPr id="10" name="テキスト ボックス 9"/>
          <p:cNvSpPr txBox="1"/>
          <p:nvPr/>
        </p:nvSpPr>
        <p:spPr>
          <a:xfrm>
            <a:off x="6332581" y="4579669"/>
            <a:ext cx="3219480"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介護の仕事に興味がある！</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11" name="四角形吹き出し 10"/>
          <p:cNvSpPr/>
          <p:nvPr/>
        </p:nvSpPr>
        <p:spPr>
          <a:xfrm>
            <a:off x="6192370" y="4369351"/>
            <a:ext cx="3148149" cy="789969"/>
          </a:xfrm>
          <a:prstGeom prst="wedgeRectCallout">
            <a:avLst>
              <a:gd name="adj1" fmla="val -48634"/>
              <a:gd name="adj2" fmla="val 776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213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622" y="-26762"/>
            <a:ext cx="10515600" cy="1325563"/>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介護に関する入門的研修の研修内容</a:t>
            </a:r>
          </a:p>
        </p:txBody>
      </p:sp>
      <p:graphicFrame>
        <p:nvGraphicFramePr>
          <p:cNvPr id="6" name="表 5"/>
          <p:cNvGraphicFramePr>
            <a:graphicFrameLocks noGrp="1"/>
          </p:cNvGraphicFramePr>
          <p:nvPr>
            <p:extLst>
              <p:ext uri="{D42A27DB-BD31-4B8C-83A1-F6EECF244321}">
                <p14:modId xmlns:p14="http://schemas.microsoft.com/office/powerpoint/2010/main" val="3789622365"/>
              </p:ext>
            </p:extLst>
          </p:nvPr>
        </p:nvGraphicFramePr>
        <p:xfrm>
          <a:off x="95796" y="1111553"/>
          <a:ext cx="12013473" cy="5623230"/>
        </p:xfrm>
        <a:graphic>
          <a:graphicData uri="http://schemas.openxmlformats.org/drawingml/2006/table">
            <a:tbl>
              <a:tblPr firstRow="1" bandRow="1">
                <a:tableStyleId>{5C22544A-7EE6-4342-B048-85BDC9FD1C3A}</a:tableStyleId>
              </a:tblPr>
              <a:tblGrid>
                <a:gridCol w="574765">
                  <a:extLst>
                    <a:ext uri="{9D8B030D-6E8A-4147-A177-3AD203B41FA5}">
                      <a16:colId xmlns:a16="http://schemas.microsoft.com/office/drawing/2014/main" val="2577334655"/>
                    </a:ext>
                  </a:extLst>
                </a:gridCol>
                <a:gridCol w="261257">
                  <a:extLst>
                    <a:ext uri="{9D8B030D-6E8A-4147-A177-3AD203B41FA5}">
                      <a16:colId xmlns:a16="http://schemas.microsoft.com/office/drawing/2014/main" val="2262826964"/>
                    </a:ext>
                  </a:extLst>
                </a:gridCol>
                <a:gridCol w="2233749">
                  <a:extLst>
                    <a:ext uri="{9D8B030D-6E8A-4147-A177-3AD203B41FA5}">
                      <a16:colId xmlns:a16="http://schemas.microsoft.com/office/drawing/2014/main" val="1823659378"/>
                    </a:ext>
                  </a:extLst>
                </a:gridCol>
                <a:gridCol w="5083266">
                  <a:extLst>
                    <a:ext uri="{9D8B030D-6E8A-4147-A177-3AD203B41FA5}">
                      <a16:colId xmlns:a16="http://schemas.microsoft.com/office/drawing/2014/main" val="1381354537"/>
                    </a:ext>
                  </a:extLst>
                </a:gridCol>
                <a:gridCol w="2985225">
                  <a:extLst>
                    <a:ext uri="{9D8B030D-6E8A-4147-A177-3AD203B41FA5}">
                      <a16:colId xmlns:a16="http://schemas.microsoft.com/office/drawing/2014/main" val="3567350792"/>
                    </a:ext>
                  </a:extLst>
                </a:gridCol>
                <a:gridCol w="875211">
                  <a:extLst>
                    <a:ext uri="{9D8B030D-6E8A-4147-A177-3AD203B41FA5}">
                      <a16:colId xmlns:a16="http://schemas.microsoft.com/office/drawing/2014/main" val="300946230"/>
                    </a:ext>
                  </a:extLst>
                </a:gridCol>
              </a:tblGrid>
              <a:tr h="286173">
                <a:tc>
                  <a:txBody>
                    <a:bodyPr/>
                    <a:lstStyle/>
                    <a:p>
                      <a:endParaRPr kumimoji="1" lang="ja-JP" altLang="en-US" sz="1600" dirty="0">
                        <a:latin typeface="Meiryo UI" panose="020B0604030504040204" pitchFamily="50" charset="-128"/>
                        <a:ea typeface="Meiryo UI" panose="020B0604030504040204" pitchFamily="50" charset="-128"/>
                      </a:endParaRPr>
                    </a:p>
                  </a:txBody>
                  <a:tcPr/>
                </a:tc>
                <a:tc gridSpan="2">
                  <a:txBody>
                    <a:bodyPr/>
                    <a:lstStyle/>
                    <a:p>
                      <a:r>
                        <a:rPr kumimoji="1" lang="ja-JP" altLang="en-US" sz="1600" dirty="0">
                          <a:latin typeface="Meiryo UI" panose="020B0604030504040204" pitchFamily="50" charset="-128"/>
                          <a:ea typeface="Meiryo UI" panose="020B0604030504040204" pitchFamily="50" charset="-128"/>
                        </a:rPr>
                        <a:t>研修科目</a:t>
                      </a:r>
                    </a:p>
                  </a:txBody>
                  <a:tcPr/>
                </a:tc>
                <a:tc hMerge="1">
                  <a:txBody>
                    <a:bodyPr/>
                    <a:lstStyle/>
                    <a:p>
                      <a:endParaRPr kumimoji="1" lang="ja-JP" altLang="en-US" dirty="0"/>
                    </a:p>
                  </a:txBody>
                  <a:tcPr/>
                </a:tc>
                <a:tc gridSpan="2">
                  <a:txBody>
                    <a:bodyPr/>
                    <a:lstStyle/>
                    <a:p>
                      <a:r>
                        <a:rPr kumimoji="1" lang="ja-JP" altLang="en-US" sz="1600" dirty="0">
                          <a:latin typeface="Meiryo UI" panose="020B0604030504040204" pitchFamily="50" charset="-128"/>
                          <a:ea typeface="Meiryo UI" panose="020B0604030504040204" pitchFamily="50" charset="-128"/>
                        </a:rPr>
                        <a:t>内容</a:t>
                      </a:r>
                    </a:p>
                  </a:txBody>
                  <a:tcPr/>
                </a:tc>
                <a:tc hMerge="1">
                  <a:txBody>
                    <a:bodyPr/>
                    <a:lstStyle/>
                    <a:p>
                      <a:endParaRPr kumimoji="1" lang="ja-JP" altLang="en-US"/>
                    </a:p>
                  </a:txBody>
                  <a:tcPr/>
                </a:tc>
                <a:tc>
                  <a:txBody>
                    <a:bodyPr/>
                    <a:lstStyle/>
                    <a:p>
                      <a:r>
                        <a:rPr kumimoji="1" lang="ja-JP" altLang="en-US" sz="1600" dirty="0">
                          <a:latin typeface="Meiryo UI" panose="020B0604030504040204" pitchFamily="50" charset="-128"/>
                          <a:ea typeface="Meiryo UI" panose="020B0604030504040204" pitchFamily="50" charset="-128"/>
                        </a:rPr>
                        <a:t>時間</a:t>
                      </a:r>
                    </a:p>
                  </a:txBody>
                  <a:tcPr/>
                </a:tc>
                <a:extLst>
                  <a:ext uri="{0D108BD9-81ED-4DB2-BD59-A6C34878D82A}">
                    <a16:rowId xmlns:a16="http://schemas.microsoft.com/office/drawing/2014/main" val="3892772493"/>
                  </a:ext>
                </a:extLst>
              </a:tr>
              <a:tr h="381967">
                <a:tc rowSpan="4">
                  <a:txBody>
                    <a:bodyPr/>
                    <a:lstStyle/>
                    <a:p>
                      <a:pPr algn="ctr"/>
                      <a:r>
                        <a:rPr kumimoji="1" lang="ja-JP" altLang="en-US" sz="1600" dirty="0">
                          <a:latin typeface="Meiryo UI" panose="020B0604030504040204" pitchFamily="50" charset="-128"/>
                          <a:ea typeface="Meiryo UI" panose="020B0604030504040204" pitchFamily="50" charset="-128"/>
                        </a:rPr>
                        <a:t>介護の担い手研修</a:t>
                      </a:r>
                      <a:endParaRPr kumimoji="1" lang="en-US" altLang="ja-JP" sz="1600" dirty="0">
                        <a:latin typeface="Meiryo UI" panose="020B0604030504040204" pitchFamily="50" charset="-128"/>
                        <a:ea typeface="Meiryo UI" panose="020B0604030504040204" pitchFamily="50" charset="-128"/>
                      </a:endParaRPr>
                    </a:p>
                    <a:p>
                      <a:pPr algn="ct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２日間・</a:t>
                      </a:r>
                      <a:r>
                        <a:rPr kumimoji="1" lang="en-US" altLang="ja-JP" sz="1600" dirty="0">
                          <a:latin typeface="Meiryo UI" panose="020B0604030504040204" pitchFamily="50" charset="-128"/>
                          <a:ea typeface="Meiryo UI" panose="020B0604030504040204" pitchFamily="50" charset="-128"/>
                        </a:rPr>
                        <a:t>8</a:t>
                      </a:r>
                      <a:r>
                        <a:rPr kumimoji="1" lang="ja-JP" altLang="en-US" sz="1600" dirty="0">
                          <a:latin typeface="Meiryo UI" panose="020B0604030504040204" pitchFamily="50" charset="-128"/>
                          <a:ea typeface="Meiryo UI" panose="020B0604030504040204" pitchFamily="50" charset="-128"/>
                        </a:rPr>
                        <a:t>時間</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vert="eaVert" anchor="ctr">
                    <a:lnB w="38100" cap="flat" cmpd="sng" algn="ctr">
                      <a:solidFill>
                        <a:schemeClr val="tx2"/>
                      </a:solidFill>
                      <a:prstDash val="sysDash"/>
                      <a:round/>
                      <a:headEnd type="none" w="med" len="med"/>
                      <a:tailEnd type="none" w="med" len="med"/>
                    </a:lnB>
                    <a:solidFill>
                      <a:schemeClr val="accent2">
                        <a:lumMod val="40000"/>
                        <a:lumOff val="60000"/>
                      </a:schemeClr>
                    </a:solidFill>
                  </a:tcPr>
                </a:tc>
                <a:tc gridSpan="2">
                  <a:txBody>
                    <a:bodyPr/>
                    <a:lstStyle/>
                    <a:p>
                      <a:pPr algn="ctr"/>
                      <a:r>
                        <a:rPr kumimoji="1" lang="ja-JP" altLang="en-US" sz="1600" dirty="0">
                          <a:latin typeface="Meiryo UI" panose="020B0604030504040204" pitchFamily="50" charset="-128"/>
                          <a:ea typeface="Meiryo UI" panose="020B0604030504040204" pitchFamily="50" charset="-128"/>
                        </a:rPr>
                        <a:t>区独自講座</a:t>
                      </a:r>
                    </a:p>
                  </a:txBody>
                  <a:tcPr anchor="ctr">
                    <a:solidFill>
                      <a:schemeClr val="accent4">
                        <a:lumMod val="40000"/>
                        <a:lumOff val="60000"/>
                      </a:schemeClr>
                    </a:solidFill>
                  </a:tcPr>
                </a:tc>
                <a:tc hMerge="1">
                  <a:txBody>
                    <a:bodyPr/>
                    <a:lstStyle/>
                    <a:p>
                      <a:endParaRPr kumimoji="1" lang="ja-JP" altLang="en-US" dirty="0"/>
                    </a:p>
                  </a:txBody>
                  <a:tcPr/>
                </a:tc>
                <a:tc gridSpan="2">
                  <a:txBody>
                    <a:bodyPr/>
                    <a:lstStyle/>
                    <a:p>
                      <a:r>
                        <a:rPr kumimoji="1" lang="ja-JP" altLang="en-US" sz="1600" dirty="0">
                          <a:latin typeface="Meiryo UI" panose="020B0604030504040204" pitchFamily="50" charset="-128"/>
                          <a:ea typeface="Meiryo UI" panose="020B0604030504040204" pitchFamily="50" charset="-128"/>
                        </a:rPr>
                        <a:t>・コミュニケーションについて　　　　・認知症について</a:t>
                      </a:r>
                    </a:p>
                  </a:txBody>
                  <a:tcPr anchor="ctr">
                    <a:solidFill>
                      <a:schemeClr val="accent4">
                        <a:lumMod val="40000"/>
                        <a:lumOff val="60000"/>
                      </a:schemeClr>
                    </a:solidFill>
                  </a:tcPr>
                </a:tc>
                <a:tc hMerge="1">
                  <a:txBody>
                    <a:bodyPr/>
                    <a:lstStyle/>
                    <a:p>
                      <a:endParaRPr kumimoji="1" lang="ja-JP" altLang="en-US"/>
                    </a:p>
                  </a:txBody>
                  <a:tcPr/>
                </a:tc>
                <a:tc>
                  <a:txBody>
                    <a:bodyPr/>
                    <a:lstStyle/>
                    <a:p>
                      <a:pPr algn="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時間</a:t>
                      </a:r>
                    </a:p>
                  </a:txBody>
                  <a:tcPr anchor="ctr">
                    <a:solidFill>
                      <a:schemeClr val="accent4">
                        <a:lumMod val="40000"/>
                        <a:lumOff val="60000"/>
                      </a:schemeClr>
                    </a:solidFill>
                  </a:tcPr>
                </a:tc>
                <a:extLst>
                  <a:ext uri="{0D108BD9-81ED-4DB2-BD59-A6C34878D82A}">
                    <a16:rowId xmlns:a16="http://schemas.microsoft.com/office/drawing/2014/main" val="1719908536"/>
                  </a:ext>
                </a:extLst>
              </a:tr>
              <a:tr h="455903">
                <a:tc vMerge="1">
                  <a:txBody>
                    <a:bodyPr/>
                    <a:lstStyle/>
                    <a:p>
                      <a:endParaRPr kumimoji="1" lang="ja-JP" altLang="en-US" dirty="0"/>
                    </a:p>
                  </a:txBody>
                  <a:tcPr vert="eaVert"/>
                </a:tc>
                <a:tc rowSpan="2">
                  <a:txBody>
                    <a:bodyPr/>
                    <a:lstStyle/>
                    <a:p>
                      <a:pPr algn="ctr"/>
                      <a:r>
                        <a:rPr kumimoji="1" lang="ja-JP" altLang="en-US" sz="1600" dirty="0">
                          <a:latin typeface="Meiryo UI" panose="020B0604030504040204" pitchFamily="50" charset="-128"/>
                          <a:ea typeface="Meiryo UI" panose="020B0604030504040204" pitchFamily="50" charset="-128"/>
                        </a:rPr>
                        <a:t>基礎講座</a:t>
                      </a:r>
                    </a:p>
                  </a:txBody>
                  <a:tcPr vert="eaVert" anchor="ctr">
                    <a:solidFill>
                      <a:schemeClr val="accent6">
                        <a:lumMod val="60000"/>
                        <a:lumOff val="4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介護に関する基礎知識</a:t>
                      </a:r>
                    </a:p>
                  </a:txBody>
                  <a:tcPr/>
                </a:tc>
                <a:tc gridSpan="2">
                  <a:txBody>
                    <a:bodyPr/>
                    <a:lstStyle/>
                    <a:p>
                      <a:r>
                        <a:rPr kumimoji="1" lang="ja-JP" altLang="en-US" sz="1600" dirty="0">
                          <a:latin typeface="Meiryo UI" panose="020B0604030504040204" pitchFamily="50" charset="-128"/>
                          <a:ea typeface="Meiryo UI" panose="020B0604030504040204" pitchFamily="50" charset="-128"/>
                        </a:rPr>
                        <a:t>・介護に関する相談先　　　　・介護保険制度の概要</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・介護休業制度などの仕事と介護の両立支援制度の概要</a:t>
                      </a:r>
                    </a:p>
                  </a:txBody>
                  <a:tcPr anchor="ctr"/>
                </a:tc>
                <a:tc hMerge="1">
                  <a:txBody>
                    <a:bodyPr/>
                    <a:lstStyle/>
                    <a:p>
                      <a:endParaRPr kumimoji="1" lang="ja-JP" altLang="en-US"/>
                    </a:p>
                  </a:txBody>
                  <a:tcPr/>
                </a:tc>
                <a:tc>
                  <a:txBody>
                    <a:bodyPr/>
                    <a:lstStyle/>
                    <a:p>
                      <a:pPr algn="r"/>
                      <a:r>
                        <a:rPr kumimoji="1" lang="en-US" altLang="ja-JP" sz="1600" dirty="0">
                          <a:latin typeface="Meiryo UI" panose="020B0604030504040204" pitchFamily="50" charset="-128"/>
                          <a:ea typeface="Meiryo UI" panose="020B0604030504040204" pitchFamily="50" charset="-128"/>
                        </a:rPr>
                        <a:t>1.5</a:t>
                      </a:r>
                      <a:r>
                        <a:rPr kumimoji="1" lang="ja-JP" altLang="en-US" sz="1600" dirty="0">
                          <a:latin typeface="Meiryo UI" panose="020B0604030504040204" pitchFamily="50" charset="-128"/>
                          <a:ea typeface="Meiryo UI" panose="020B0604030504040204" pitchFamily="50" charset="-128"/>
                        </a:rPr>
                        <a:t>時間</a:t>
                      </a:r>
                    </a:p>
                  </a:txBody>
                  <a:tcPr anchor="ctr"/>
                </a:tc>
                <a:extLst>
                  <a:ext uri="{0D108BD9-81ED-4DB2-BD59-A6C34878D82A}">
                    <a16:rowId xmlns:a16="http://schemas.microsoft.com/office/drawing/2014/main" val="3819435759"/>
                  </a:ext>
                </a:extLst>
              </a:tr>
              <a:tr h="54864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600" dirty="0">
                          <a:latin typeface="Meiryo UI" panose="020B0604030504040204" pitchFamily="50" charset="-128"/>
                          <a:ea typeface="Meiryo UI" panose="020B0604030504040204" pitchFamily="50" charset="-128"/>
                        </a:rPr>
                        <a:t>介護の基本</a:t>
                      </a:r>
                    </a:p>
                  </a:txBody>
                  <a:tcPr/>
                </a:tc>
                <a:tc gridSpan="2">
                  <a:txBody>
                    <a:bodyPr/>
                    <a:lstStyle/>
                    <a:p>
                      <a:r>
                        <a:rPr kumimoji="1" lang="ja-JP" altLang="en-US" sz="1600" dirty="0">
                          <a:latin typeface="Meiryo UI" panose="020B0604030504040204" pitchFamily="50" charset="-128"/>
                          <a:ea typeface="Meiryo UI" panose="020B0604030504040204" pitchFamily="50" charset="-128"/>
                        </a:rPr>
                        <a:t>・介護における安全・安楽な体の動かし方</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・介護予防・認知症予防に使える体操</a:t>
                      </a:r>
                    </a:p>
                  </a:txBody>
                  <a:tcPr anchor="ctr"/>
                </a:tc>
                <a:tc hMerge="1">
                  <a:txBody>
                    <a:bodyPr/>
                    <a:lstStyle/>
                    <a:p>
                      <a:endParaRPr kumimoji="1" lang="ja-JP" altLang="en-US"/>
                    </a:p>
                  </a:txBody>
                  <a:tcPr/>
                </a:tc>
                <a:tc>
                  <a:txBody>
                    <a:bodyPr/>
                    <a:lstStyle/>
                    <a:p>
                      <a:pPr algn="r"/>
                      <a:r>
                        <a:rPr kumimoji="1" lang="en-US" altLang="ja-JP" sz="1600" dirty="0">
                          <a:latin typeface="Meiryo UI" panose="020B0604030504040204" pitchFamily="50" charset="-128"/>
                          <a:ea typeface="Meiryo UI" panose="020B0604030504040204" pitchFamily="50" charset="-128"/>
                        </a:rPr>
                        <a:t>1.5</a:t>
                      </a:r>
                      <a:r>
                        <a:rPr kumimoji="1" lang="ja-JP" altLang="en-US" sz="1600" dirty="0">
                          <a:latin typeface="Meiryo UI" panose="020B0604030504040204" pitchFamily="50" charset="-128"/>
                          <a:ea typeface="Meiryo UI" panose="020B0604030504040204" pitchFamily="50" charset="-128"/>
                        </a:rPr>
                        <a:t>時間</a:t>
                      </a:r>
                    </a:p>
                  </a:txBody>
                  <a:tcPr anchor="ctr"/>
                </a:tc>
                <a:extLst>
                  <a:ext uri="{0D108BD9-81ED-4DB2-BD59-A6C34878D82A}">
                    <a16:rowId xmlns:a16="http://schemas.microsoft.com/office/drawing/2014/main" val="1463581232"/>
                  </a:ext>
                </a:extLst>
              </a:tr>
              <a:tr h="420343">
                <a:tc vMerge="1">
                  <a:txBody>
                    <a:bodyPr/>
                    <a:lstStyle/>
                    <a:p>
                      <a:endParaRPr kumimoji="1" lang="ja-JP" altLang="en-US" dirty="0"/>
                    </a:p>
                  </a:txBody>
                  <a:tcPr/>
                </a:tc>
                <a:tc rowSpan="4">
                  <a:txBody>
                    <a:bodyPr/>
                    <a:lstStyle/>
                    <a:p>
                      <a:pPr algn="ctr"/>
                      <a:r>
                        <a:rPr kumimoji="1" lang="ja-JP" altLang="en-US" sz="1600" dirty="0">
                          <a:latin typeface="Meiryo UI" panose="020B0604030504040204" pitchFamily="50" charset="-128"/>
                          <a:ea typeface="Meiryo UI" panose="020B0604030504040204" pitchFamily="50" charset="-128"/>
                        </a:rPr>
                        <a:t>入門講座</a:t>
                      </a:r>
                    </a:p>
                  </a:txBody>
                  <a:tcPr vert="eaVert" anchor="ctr">
                    <a:solidFill>
                      <a:schemeClr val="accent6">
                        <a:lumMod val="75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介護における安全確保</a:t>
                      </a:r>
                    </a:p>
                  </a:txBody>
                  <a:tcPr>
                    <a:lnB w="38100" cap="flat" cmpd="sng" algn="ctr">
                      <a:solidFill>
                        <a:schemeClr val="tx2"/>
                      </a:solidFill>
                      <a:prstDash val="sysDash"/>
                      <a:round/>
                      <a:headEnd type="none" w="med" len="med"/>
                      <a:tailEnd type="none" w="med" len="med"/>
                    </a:lnB>
                  </a:tcPr>
                </a:tc>
                <a:tc gridSpan="2">
                  <a:txBody>
                    <a:bodyPr/>
                    <a:lstStyle/>
                    <a:p>
                      <a:r>
                        <a:rPr kumimoji="1" lang="ja-JP" altLang="en-US" sz="1600" dirty="0">
                          <a:latin typeface="Meiryo UI" panose="020B0604030504040204" pitchFamily="50" charset="-128"/>
                          <a:ea typeface="Meiryo UI" panose="020B0604030504040204" pitchFamily="50" charset="-128"/>
                        </a:rPr>
                        <a:t>・介護現場における典型的な事故や感染症など、リスクに対する予防や安全対策、起こってしまった場合の対応等に係る知識</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・介護職自身の健康管理、腰痛予防、手洗い・うがい、感染症対策等に係る知識</a:t>
                      </a:r>
                    </a:p>
                  </a:txBody>
                  <a:tcPr anchor="ctr">
                    <a:lnB w="38100" cap="flat" cmpd="sng" algn="ctr">
                      <a:solidFill>
                        <a:schemeClr val="tx2"/>
                      </a:solidFill>
                      <a:prstDash val="sysDash"/>
                      <a:round/>
                      <a:headEnd type="none" w="med" len="med"/>
                      <a:tailEnd type="none" w="med" len="med"/>
                    </a:lnB>
                  </a:tcPr>
                </a:tc>
                <a:tc hMerge="1">
                  <a:txBody>
                    <a:bodyPr/>
                    <a:lstStyle/>
                    <a:p>
                      <a:endParaRPr kumimoji="1" lang="ja-JP" altLang="en-US"/>
                    </a:p>
                  </a:txBody>
                  <a:tcPr/>
                </a:tc>
                <a:tc>
                  <a:txBody>
                    <a:bodyPr/>
                    <a:lstStyle/>
                    <a:p>
                      <a:pPr algn="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時間</a:t>
                      </a:r>
                    </a:p>
                  </a:txBody>
                  <a:tcPr anchor="ctr">
                    <a:lnB w="38100" cap="flat" cmpd="sng" algn="ctr">
                      <a:solidFill>
                        <a:schemeClr val="tx2"/>
                      </a:solidFill>
                      <a:prstDash val="sysDash"/>
                      <a:round/>
                      <a:headEnd type="none" w="med" len="med"/>
                      <a:tailEnd type="none" w="med" len="med"/>
                    </a:lnB>
                  </a:tcPr>
                </a:tc>
                <a:extLst>
                  <a:ext uri="{0D108BD9-81ED-4DB2-BD59-A6C34878D82A}">
                    <a16:rowId xmlns:a16="http://schemas.microsoft.com/office/drawing/2014/main" val="2479294809"/>
                  </a:ext>
                </a:extLst>
              </a:tr>
              <a:tr h="434567">
                <a:tc rowSpan="3">
                  <a:txBody>
                    <a:bodyPr/>
                    <a:lstStyle/>
                    <a:p>
                      <a:pPr algn="ctr"/>
                      <a:r>
                        <a:rPr kumimoji="1" lang="ja-JP" altLang="en-US" sz="1200" dirty="0">
                          <a:latin typeface="Meiryo UI" panose="020B0604030504040204" pitchFamily="50" charset="-128"/>
                          <a:ea typeface="Meiryo UI" panose="020B0604030504040204" pitchFamily="50" charset="-128"/>
                        </a:rPr>
                        <a:t>介護の担い手ステップアップ研修</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日間・</a:t>
                      </a:r>
                      <a:r>
                        <a:rPr kumimoji="1" lang="en-US" altLang="ja-JP" sz="1600" dirty="0">
                          <a:latin typeface="Meiryo UI" panose="020B0604030504040204" pitchFamily="50" charset="-128"/>
                          <a:ea typeface="Meiryo UI" panose="020B0604030504040204" pitchFamily="50" charset="-128"/>
                        </a:rPr>
                        <a:t>16</a:t>
                      </a:r>
                      <a:r>
                        <a:rPr kumimoji="1" lang="ja-JP" altLang="en-US" sz="1600" dirty="0">
                          <a:latin typeface="Meiryo UI" panose="020B0604030504040204" pitchFamily="50" charset="-128"/>
                          <a:ea typeface="Meiryo UI" panose="020B0604030504040204" pitchFamily="50" charset="-128"/>
                        </a:rPr>
                        <a:t>時間</a:t>
                      </a:r>
                      <a:r>
                        <a:rPr kumimoji="1" lang="en-US" altLang="ja-JP" sz="1600" dirty="0">
                          <a:latin typeface="Meiryo UI" panose="020B0604030504040204" pitchFamily="50" charset="-128"/>
                          <a:ea typeface="Meiryo UI" panose="020B0604030504040204" pitchFamily="50" charset="-128"/>
                        </a:rPr>
                        <a:t>)</a:t>
                      </a:r>
                    </a:p>
                  </a:txBody>
                  <a:tcPr vert="eaVert" anchor="ctr">
                    <a:lnT w="38100" cap="flat" cmpd="sng" algn="ctr">
                      <a:solidFill>
                        <a:schemeClr val="tx2"/>
                      </a:solidFill>
                      <a:prstDash val="sysDash"/>
                      <a:round/>
                      <a:headEnd type="none" w="med" len="med"/>
                      <a:tailEnd type="none" w="med" len="med"/>
                    </a:lnT>
                  </a:tcPr>
                </a:tc>
                <a:tc vMerge="1">
                  <a:txBody>
                    <a:bodyPr/>
                    <a:lstStyle/>
                    <a:p>
                      <a:endParaRPr kumimoji="1" lang="ja-JP" altLang="en-US" dirty="0"/>
                    </a:p>
                  </a:txBody>
                  <a:tcPr/>
                </a:tc>
                <a:tc>
                  <a:txBody>
                    <a:bodyPr/>
                    <a:lstStyle/>
                    <a:p>
                      <a:r>
                        <a:rPr kumimoji="1" lang="ja-JP" altLang="en-US" sz="1600" dirty="0">
                          <a:latin typeface="Meiryo UI" panose="020B0604030504040204" pitchFamily="50" charset="-128"/>
                          <a:ea typeface="Meiryo UI" panose="020B0604030504040204" pitchFamily="50" charset="-128"/>
                        </a:rPr>
                        <a:t>基本的な介護の方法</a:t>
                      </a:r>
                    </a:p>
                  </a:txBody>
                  <a:tcPr>
                    <a:lnT w="38100" cap="flat" cmpd="sng" algn="ctr">
                      <a:solidFill>
                        <a:schemeClr val="tx2"/>
                      </a:solidFill>
                      <a:prstDash val="sysDash"/>
                      <a:round/>
                      <a:headEnd type="none" w="med" len="med"/>
                      <a:tailEnd type="none" w="med" len="med"/>
                    </a:lnT>
                  </a:tcPr>
                </a:tc>
                <a:tc gridSpan="2">
                  <a:txBody>
                    <a:bodyPr/>
                    <a:lstStyle/>
                    <a:p>
                      <a:r>
                        <a:rPr kumimoji="1" lang="ja-JP" altLang="en-US" sz="1600" dirty="0">
                          <a:latin typeface="Meiryo UI" panose="020B0604030504040204" pitchFamily="50" charset="-128"/>
                          <a:ea typeface="Meiryo UI" panose="020B0604030504040204" pitchFamily="50" charset="-128"/>
                        </a:rPr>
                        <a:t>・介護職の役割や介護の専門性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・生活支援技術の基本　　　　　・老化の理解</a:t>
                      </a:r>
                    </a:p>
                  </a:txBody>
                  <a:tcPr anchor="ctr">
                    <a:lnT w="38100" cap="flat" cmpd="sng" algn="ctr">
                      <a:solidFill>
                        <a:schemeClr val="tx2"/>
                      </a:solidFill>
                      <a:prstDash val="sysDash"/>
                      <a:round/>
                      <a:headEnd type="none" w="med" len="med"/>
                      <a:tailEnd type="none" w="med" len="med"/>
                    </a:lnT>
                  </a:tcPr>
                </a:tc>
                <a:tc hMerge="1">
                  <a:txBody>
                    <a:bodyPr/>
                    <a:lstStyle/>
                    <a:p>
                      <a:endParaRPr kumimoji="1" lang="ja-JP" altLang="en-US"/>
                    </a:p>
                  </a:txBody>
                  <a:tcPr/>
                </a:tc>
                <a:tc>
                  <a:txBody>
                    <a:bodyPr/>
                    <a:lstStyle/>
                    <a:p>
                      <a:pPr algn="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時間</a:t>
                      </a:r>
                    </a:p>
                  </a:txBody>
                  <a:tcPr anchor="ctr">
                    <a:lnT w="38100" cap="flat" cmpd="sng" algn="ctr">
                      <a:solidFill>
                        <a:schemeClr val="tx2"/>
                      </a:solidFill>
                      <a:prstDash val="sysDash"/>
                      <a:round/>
                      <a:headEnd type="none" w="med" len="med"/>
                      <a:tailEnd type="none" w="med" len="med"/>
                    </a:lnT>
                  </a:tcPr>
                </a:tc>
                <a:extLst>
                  <a:ext uri="{0D108BD9-81ED-4DB2-BD59-A6C34878D82A}">
                    <a16:rowId xmlns:a16="http://schemas.microsoft.com/office/drawing/2014/main" val="150528645"/>
                  </a:ext>
                </a:extLst>
              </a:tr>
              <a:tr h="441679">
                <a:tc vMerge="1">
                  <a:txBody>
                    <a:bodyPr/>
                    <a:lstStyle/>
                    <a:p>
                      <a:endParaRPr kumimoji="1" lang="ja-JP" altLang="en-US" dirty="0"/>
                    </a:p>
                  </a:txBody>
                  <a:tcPr vert="eaVert"/>
                </a:tc>
                <a:tc vMerge="1">
                  <a:txBody>
                    <a:bodyPr/>
                    <a:lstStyle/>
                    <a:p>
                      <a:endParaRPr kumimoji="1" lang="ja-JP" altLang="en-US" dirty="0"/>
                    </a:p>
                  </a:txBody>
                  <a:tcPr/>
                </a:tc>
                <a:tc>
                  <a:txBody>
                    <a:bodyPr/>
                    <a:lstStyle/>
                    <a:p>
                      <a:r>
                        <a:rPr kumimoji="1" lang="ja-JP" altLang="en-US" sz="1600" dirty="0">
                          <a:latin typeface="Meiryo UI" panose="020B0604030504040204" pitchFamily="50" charset="-128"/>
                          <a:ea typeface="Meiryo UI" panose="020B0604030504040204" pitchFamily="50" charset="-128"/>
                        </a:rPr>
                        <a:t>認知症の理解</a:t>
                      </a:r>
                    </a:p>
                  </a:txBody>
                  <a:tcPr/>
                </a:tc>
                <a:tc gridSpan="2">
                  <a:txBody>
                    <a:bodyPr/>
                    <a:lstStyle/>
                    <a:p>
                      <a:r>
                        <a:rPr kumimoji="1" lang="ja-JP" altLang="en-US" sz="1600" dirty="0">
                          <a:latin typeface="Meiryo UI" panose="020B0604030504040204" pitchFamily="50" charset="-128"/>
                          <a:ea typeface="Meiryo UI" panose="020B0604030504040204" pitchFamily="50" charset="-128"/>
                        </a:rPr>
                        <a:t>・認知症を取り巻く状況</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・認知症の中核症状と</a:t>
                      </a:r>
                      <a:r>
                        <a:rPr kumimoji="1" lang="en-US" altLang="ja-JP" sz="1600" dirty="0">
                          <a:latin typeface="Meiryo UI" panose="020B0604030504040204" pitchFamily="50" charset="-128"/>
                          <a:ea typeface="Meiryo UI" panose="020B0604030504040204" pitchFamily="50" charset="-128"/>
                        </a:rPr>
                        <a:t>BPSD</a:t>
                      </a:r>
                      <a:r>
                        <a:rPr kumimoji="1" lang="ja-JP" altLang="en-US" sz="1600" dirty="0">
                          <a:latin typeface="Meiryo UI" panose="020B0604030504040204" pitchFamily="50" charset="-128"/>
                          <a:ea typeface="Meiryo UI" panose="020B0604030504040204" pitchFamily="50" charset="-128"/>
                        </a:rPr>
                        <a:t>、それに伴う日常生活への影響や認知症の進行による変化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・認知症の種類とその原因疾患、症状、生活上の障害などの基本的な知識</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・認知症の人及びその家族に対する支援や関わり方</a:t>
                      </a:r>
                    </a:p>
                  </a:txBody>
                  <a:tcPr anchor="ctr"/>
                </a:tc>
                <a:tc hMerge="1">
                  <a:txBody>
                    <a:bodyPr/>
                    <a:lstStyle/>
                    <a:p>
                      <a:endParaRPr kumimoji="1" lang="ja-JP" altLang="en-US"/>
                    </a:p>
                  </a:txBody>
                  <a:tcPr/>
                </a:tc>
                <a:tc>
                  <a:txBody>
                    <a:bodyPr/>
                    <a:lstStyle/>
                    <a:p>
                      <a:pPr algn="r"/>
                      <a:r>
                        <a:rPr kumimoji="1" lang="en-US" altLang="ja-JP" sz="1600" dirty="0">
                          <a:latin typeface="Meiryo UI" panose="020B0604030504040204" pitchFamily="50" charset="-128"/>
                          <a:ea typeface="Meiryo UI" panose="020B0604030504040204" pitchFamily="50" charset="-128"/>
                        </a:rPr>
                        <a:t>4</a:t>
                      </a:r>
                      <a:r>
                        <a:rPr kumimoji="1" lang="ja-JP" altLang="en-US" sz="1600" dirty="0">
                          <a:latin typeface="Meiryo UI" panose="020B0604030504040204" pitchFamily="50" charset="-128"/>
                          <a:ea typeface="Meiryo UI" panose="020B0604030504040204" pitchFamily="50" charset="-128"/>
                        </a:rPr>
                        <a:t>時間</a:t>
                      </a:r>
                    </a:p>
                  </a:txBody>
                  <a:tcPr anchor="ctr"/>
                </a:tc>
                <a:extLst>
                  <a:ext uri="{0D108BD9-81ED-4DB2-BD59-A6C34878D82A}">
                    <a16:rowId xmlns:a16="http://schemas.microsoft.com/office/drawing/2014/main" val="1520106364"/>
                  </a:ext>
                </a:extLst>
              </a:tr>
              <a:tr h="448791">
                <a:tc vMerge="1">
                  <a:txBody>
                    <a:bodyPr/>
                    <a:lstStyle/>
                    <a:p>
                      <a:endParaRPr kumimoji="1" lang="ja-JP" altLang="en-US" dirty="0"/>
                    </a:p>
                  </a:txBody>
                  <a:tcPr vert="eaVert"/>
                </a:tc>
                <a:tc vMerge="1">
                  <a:txBody>
                    <a:bodyPr/>
                    <a:lstStyle/>
                    <a:p>
                      <a:endParaRPr kumimoji="1" lang="ja-JP" altLang="en-US" dirty="0"/>
                    </a:p>
                  </a:txBody>
                  <a:tcPr/>
                </a:tc>
                <a:tc>
                  <a:txBody>
                    <a:bodyPr/>
                    <a:lstStyle/>
                    <a:p>
                      <a:r>
                        <a:rPr kumimoji="1" lang="ja-JP" altLang="en-US" sz="1600" dirty="0">
                          <a:latin typeface="Meiryo UI" panose="020B0604030504040204" pitchFamily="50" charset="-128"/>
                          <a:ea typeface="Meiryo UI" panose="020B0604030504040204" pitchFamily="50" charset="-128"/>
                        </a:rPr>
                        <a:t>障害の理解</a:t>
                      </a:r>
                    </a:p>
                  </a:txBody>
                  <a:tcPr/>
                </a:tc>
                <a:tc gridSpan="2">
                  <a:txBody>
                    <a:bodyPr/>
                    <a:lstStyle/>
                    <a:p>
                      <a:r>
                        <a:rPr kumimoji="1" lang="ja-JP" altLang="en-US" sz="1600" dirty="0">
                          <a:latin typeface="Meiryo UI" panose="020B0604030504040204" pitchFamily="50" charset="-128"/>
                          <a:ea typeface="Meiryo UI" panose="020B0604030504040204" pitchFamily="50" charset="-128"/>
                        </a:rPr>
                        <a:t>・障害の概念や障害者福祉の理念</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・障害特性に応じた生活上の障害や心理・行動の特徴などの基本的な知識</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・障害児者及びその家族に対する支援や関わり方</a:t>
                      </a:r>
                    </a:p>
                  </a:txBody>
                  <a:tcPr anchor="ctr"/>
                </a:tc>
                <a:tc hMerge="1">
                  <a:txBody>
                    <a:bodyPr/>
                    <a:lstStyle/>
                    <a:p>
                      <a:endParaRPr kumimoji="1" lang="ja-JP" altLang="en-US"/>
                    </a:p>
                  </a:txBody>
                  <a:tcPr/>
                </a:tc>
                <a:tc>
                  <a:txBody>
                    <a:bodyPr/>
                    <a:lstStyle/>
                    <a:p>
                      <a:pPr algn="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時間</a:t>
                      </a:r>
                    </a:p>
                  </a:txBody>
                  <a:tcPr anchor="ctr"/>
                </a:tc>
                <a:extLst>
                  <a:ext uri="{0D108BD9-81ED-4DB2-BD59-A6C34878D82A}">
                    <a16:rowId xmlns:a16="http://schemas.microsoft.com/office/drawing/2014/main" val="1914672188"/>
                  </a:ext>
                </a:extLst>
              </a:tr>
              <a:tr h="455903">
                <a:tc gridSpan="4">
                  <a:txBody>
                    <a:bodyPr/>
                    <a:lstStyle/>
                    <a:p>
                      <a:endParaRPr kumimoji="1" lang="ja-JP" altLang="en-US" sz="1600" dirty="0">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dirty="0"/>
                    </a:p>
                  </a:txBody>
                  <a:tcPr vert="eaVert" anchor="ctr"/>
                </a:tc>
                <a:tc hMerge="1">
                  <a:txBody>
                    <a:bodyPr/>
                    <a:lstStyle/>
                    <a:p>
                      <a:endParaRPr kumimoji="1" lang="ja-JP" altLang="en-US" dirty="0"/>
                    </a:p>
                  </a:txBody>
                  <a:tcPr/>
                </a:tc>
                <a:tc hMerge="1">
                  <a:txBody>
                    <a:bodyPr/>
                    <a:lstStyle/>
                    <a:p>
                      <a:endParaRPr kumimoji="1" lang="ja-JP" altLang="en-US" dirty="0"/>
                    </a:p>
                  </a:txBody>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合計時間数</a:t>
                      </a:r>
                    </a:p>
                  </a:txBody>
                  <a:tcPr anchor="ctr">
                    <a:solidFill>
                      <a:schemeClr val="accent1"/>
                    </a:solidFill>
                  </a:tcPr>
                </a:tc>
                <a:tc>
                  <a:txBody>
                    <a:bodyPr/>
                    <a:lstStyle/>
                    <a:p>
                      <a:pPr algn="r"/>
                      <a:r>
                        <a:rPr kumimoji="1" lang="en-US" altLang="ja-JP" sz="1600" dirty="0">
                          <a:latin typeface="Meiryo UI" panose="020B0604030504040204" pitchFamily="50" charset="-128"/>
                          <a:ea typeface="Meiryo UI" panose="020B0604030504040204" pitchFamily="50" charset="-128"/>
                        </a:rPr>
                        <a:t>24</a:t>
                      </a:r>
                      <a:r>
                        <a:rPr kumimoji="1" lang="ja-JP" altLang="en-US" sz="1600" dirty="0">
                          <a:latin typeface="Meiryo UI" panose="020B0604030504040204" pitchFamily="50" charset="-128"/>
                          <a:ea typeface="Meiryo UI" panose="020B0604030504040204" pitchFamily="50" charset="-128"/>
                        </a:rPr>
                        <a:t>時間</a:t>
                      </a:r>
                    </a:p>
                  </a:txBody>
                  <a:tcPr anchor="ctr"/>
                </a:tc>
                <a:extLst>
                  <a:ext uri="{0D108BD9-81ED-4DB2-BD59-A6C34878D82A}">
                    <a16:rowId xmlns:a16="http://schemas.microsoft.com/office/drawing/2014/main" val="101471682"/>
                  </a:ext>
                </a:extLst>
              </a:tr>
            </a:tbl>
          </a:graphicData>
        </a:graphic>
      </p:graphicFrame>
      <p:sp>
        <p:nvSpPr>
          <p:cNvPr id="3" name="テキスト ボックス 2"/>
          <p:cNvSpPr txBox="1"/>
          <p:nvPr/>
        </p:nvSpPr>
        <p:spPr>
          <a:xfrm>
            <a:off x="381000" y="6304894"/>
            <a:ext cx="7809412"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研修最終日には事業所との相談会を実施しています！</a:t>
            </a:r>
          </a:p>
        </p:txBody>
      </p:sp>
    </p:spTree>
    <p:extLst>
      <p:ext uri="{BB962C8B-B14F-4D97-AF65-F5344CB8AC3E}">
        <p14:creationId xmlns:p14="http://schemas.microsoft.com/office/powerpoint/2010/main" val="343197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17E11DB7-7EDE-4B29-BBEF-FF6C88B726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5649" y="923957"/>
            <a:ext cx="1808921" cy="1808921"/>
          </a:xfrm>
          <a:prstGeom prst="rect">
            <a:avLst/>
          </a:prstGeom>
        </p:spPr>
      </p:pic>
      <p:sp>
        <p:nvSpPr>
          <p:cNvPr id="4" name="タイトル 1">
            <a:extLst>
              <a:ext uri="{FF2B5EF4-FFF2-40B4-BE49-F238E27FC236}">
                <a16:creationId xmlns:a16="http://schemas.microsoft.com/office/drawing/2014/main" id="{CAC8AC90-A74F-4751-A1C7-1D9BF90D1D00}"/>
              </a:ext>
            </a:extLst>
          </p:cNvPr>
          <p:cNvSpPr>
            <a:spLocks noGrp="1"/>
          </p:cNvSpPr>
          <p:nvPr>
            <p:ph type="title"/>
          </p:nvPr>
        </p:nvSpPr>
        <p:spPr>
          <a:xfrm>
            <a:off x="0" y="0"/>
            <a:ext cx="12192000" cy="1045340"/>
          </a:xfrm>
        </p:spPr>
        <p:txBody>
          <a:bodyPr>
            <a:noAutofit/>
          </a:bodyPr>
          <a:lstStyle/>
          <a:p>
            <a:r>
              <a:rPr lang="ja-JP" altLang="en-US" dirty="0">
                <a:latin typeface="HGP創英角ｺﾞｼｯｸUB" panose="020B0900000000000000" pitchFamily="50" charset="-128"/>
                <a:ea typeface="HGP創英角ｺﾞｼｯｸUB" panose="020B0900000000000000" pitchFamily="50" charset="-128"/>
              </a:rPr>
              <a:t>入門的研修修了者を受け入れている事業所の声</a:t>
            </a:r>
          </a:p>
        </p:txBody>
      </p:sp>
      <p:grpSp>
        <p:nvGrpSpPr>
          <p:cNvPr id="3" name="グループ化 2">
            <a:extLst>
              <a:ext uri="{FF2B5EF4-FFF2-40B4-BE49-F238E27FC236}">
                <a16:creationId xmlns:a16="http://schemas.microsoft.com/office/drawing/2014/main" id="{FA5849B2-A1DB-42A3-A564-47CFF6D9927E}"/>
              </a:ext>
            </a:extLst>
          </p:cNvPr>
          <p:cNvGrpSpPr/>
          <p:nvPr/>
        </p:nvGrpSpPr>
        <p:grpSpPr>
          <a:xfrm>
            <a:off x="228599" y="3271166"/>
            <a:ext cx="11680136" cy="3382123"/>
            <a:chOff x="-79086" y="1867668"/>
            <a:chExt cx="9782989" cy="2876610"/>
          </a:xfrm>
        </p:grpSpPr>
        <p:sp>
          <p:nvSpPr>
            <p:cNvPr id="15" name="タイトル 1">
              <a:extLst>
                <a:ext uri="{FF2B5EF4-FFF2-40B4-BE49-F238E27FC236}">
                  <a16:creationId xmlns:a16="http://schemas.microsoft.com/office/drawing/2014/main" id="{66702D8A-43D3-470C-AAAE-0973F4F976D5}"/>
                </a:ext>
              </a:extLst>
            </p:cNvPr>
            <p:cNvSpPr txBox="1">
              <a:spLocks/>
            </p:cNvSpPr>
            <p:nvPr/>
          </p:nvSpPr>
          <p:spPr>
            <a:xfrm>
              <a:off x="0" y="2359297"/>
              <a:ext cx="9703903" cy="2384981"/>
            </a:xfrm>
            <a:prstGeom prst="rect">
              <a:avLst/>
            </a:prstGeom>
          </p:spPr>
          <p:txBody>
            <a:bodyPr vert="horz" lIns="91440" tIns="45720" rIns="91440" bIns="45720" rtlCol="0" anchor="t" anchorCtr="0">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30000"/>
                </a:lnSpc>
              </a:pPr>
              <a:r>
                <a:rPr lang="ja-JP" altLang="en-US" sz="2400" dirty="0">
                  <a:solidFill>
                    <a:srgbClr val="0070C0"/>
                  </a:solidFill>
                  <a:latin typeface="メイリオ" panose="020B0604030504040204" pitchFamily="50" charset="-128"/>
                  <a:ea typeface="メイリオ" panose="020B0604030504040204" pitchFamily="50" charset="-128"/>
                </a:rPr>
                <a:t>　</a:t>
              </a:r>
              <a:r>
                <a:rPr lang="ja-JP" altLang="en-US" sz="8000" b="1" dirty="0">
                  <a:latin typeface="メイリオ" panose="020B0604030504040204" pitchFamily="50" charset="-128"/>
                  <a:ea typeface="メイリオ" panose="020B0604030504040204" pitchFamily="50" charset="-128"/>
                </a:rPr>
                <a:t>Ａさん・・・いきいきと活動し、ご利用者様と楽しそうに談笑している。</a:t>
              </a:r>
              <a:r>
                <a:rPr lang="ja-JP" altLang="en-US" sz="9600" b="1" u="sng" dirty="0">
                  <a:solidFill>
                    <a:srgbClr val="FF0000"/>
                  </a:solidFill>
                  <a:latin typeface="メイリオ" panose="020B0604030504040204" pitchFamily="50" charset="-128"/>
                  <a:ea typeface="メイリオ" panose="020B0604030504040204" pitchFamily="50" charset="-128"/>
                </a:rPr>
                <a:t>認知症の方とも</a:t>
              </a:r>
              <a:endParaRPr lang="en-US" altLang="ja-JP" sz="9600" b="1" u="sng" dirty="0">
                <a:solidFill>
                  <a:srgbClr val="FF0000"/>
                </a:solidFill>
                <a:latin typeface="メイリオ" panose="020B0604030504040204" pitchFamily="50" charset="-128"/>
                <a:ea typeface="メイリオ" panose="020B0604030504040204" pitchFamily="50" charset="-128"/>
              </a:endParaRPr>
            </a:p>
            <a:p>
              <a:pPr>
                <a:lnSpc>
                  <a:spcPct val="130000"/>
                </a:lnSpc>
              </a:pPr>
              <a:r>
                <a:rPr lang="ja-JP" altLang="en-US" sz="9600" b="1" dirty="0">
                  <a:solidFill>
                    <a:srgbClr val="FF0000"/>
                  </a:solidFill>
                  <a:latin typeface="メイリオ" panose="020B0604030504040204" pitchFamily="50" charset="-128"/>
                  <a:ea typeface="メイリオ" panose="020B0604030504040204" pitchFamily="50" charset="-128"/>
                </a:rPr>
                <a:t>　　　　　</a:t>
              </a:r>
              <a:r>
                <a:rPr lang="ja-JP" altLang="en-US" sz="9600" b="1" u="sng" dirty="0">
                  <a:solidFill>
                    <a:srgbClr val="FF0000"/>
                  </a:solidFill>
                  <a:latin typeface="メイリオ" panose="020B0604030504040204" pitchFamily="50" charset="-128"/>
                  <a:ea typeface="メイリオ" panose="020B0604030504040204" pitchFamily="50" charset="-128"/>
                </a:rPr>
                <a:t>積極的にコミュニケーションをとり、ご利用者様も嬉しそうにしている。</a:t>
              </a:r>
              <a:endParaRPr lang="en-US" altLang="ja-JP" sz="9600" b="1" u="sng" dirty="0">
                <a:solidFill>
                  <a:srgbClr val="FF0000"/>
                </a:solidFill>
                <a:latin typeface="メイリオ" panose="020B0604030504040204" pitchFamily="50" charset="-128"/>
                <a:ea typeface="メイリオ" panose="020B0604030504040204" pitchFamily="50" charset="-128"/>
              </a:endParaRPr>
            </a:p>
            <a:p>
              <a:pPr>
                <a:lnSpc>
                  <a:spcPct val="130000"/>
                </a:lnSpc>
              </a:pPr>
              <a:r>
                <a:rPr lang="ja-JP" altLang="en-US" sz="8000" b="1" dirty="0">
                  <a:latin typeface="メイリオ" panose="020B0604030504040204" pitchFamily="50" charset="-128"/>
                  <a:ea typeface="メイリオ" panose="020B0604030504040204" pitchFamily="50" charset="-128"/>
                </a:rPr>
                <a:t>Ｂさん・・・スタッフと共に声を出して、体操レクの誘導をしてくれている。</a:t>
              </a:r>
              <a:endParaRPr lang="en-US" altLang="ja-JP" sz="8000" b="1" dirty="0">
                <a:latin typeface="メイリオ" panose="020B0604030504040204" pitchFamily="50" charset="-128"/>
                <a:ea typeface="メイリオ" panose="020B0604030504040204" pitchFamily="50" charset="-128"/>
              </a:endParaRPr>
            </a:p>
            <a:p>
              <a:pPr>
                <a:lnSpc>
                  <a:spcPct val="130000"/>
                </a:lnSpc>
              </a:pPr>
              <a:r>
                <a:rPr lang="ja-JP" altLang="en-US" sz="8000" b="1" dirty="0">
                  <a:latin typeface="メイリオ" panose="020B0604030504040204" pitchFamily="50" charset="-128"/>
                  <a:ea typeface="メイリオ" panose="020B0604030504040204" pitchFamily="50" charset="-128"/>
                </a:rPr>
                <a:t>Ｃ・Ｄさん・・・ご利用者様の話を傾聴しながら、脳トレをしている。</a:t>
              </a:r>
              <a:endParaRPr lang="en-US" altLang="ja-JP" sz="8000" b="1" dirty="0">
                <a:latin typeface="メイリオ" panose="020B0604030504040204" pitchFamily="50" charset="-128"/>
                <a:ea typeface="メイリオ" panose="020B0604030504040204" pitchFamily="50" charset="-128"/>
              </a:endParaRPr>
            </a:p>
            <a:p>
              <a:pPr>
                <a:lnSpc>
                  <a:spcPct val="130000"/>
                </a:lnSpc>
              </a:pPr>
              <a:r>
                <a:rPr lang="ja-JP" altLang="en-US" sz="8000" b="1" dirty="0">
                  <a:solidFill>
                    <a:srgbClr val="FF0000"/>
                  </a:solidFill>
                  <a:latin typeface="メイリオ" panose="020B0604030504040204" pitchFamily="50" charset="-128"/>
                  <a:ea typeface="メイリオ" panose="020B0604030504040204" pitchFamily="50" charset="-128"/>
                </a:rPr>
                <a:t>　　　　　　　　</a:t>
              </a:r>
              <a:r>
                <a:rPr lang="ja-JP" altLang="en-US" sz="9600" b="1" u="sng" dirty="0">
                  <a:solidFill>
                    <a:srgbClr val="FF0000"/>
                  </a:solidFill>
                  <a:latin typeface="メイリオ" panose="020B0604030504040204" pitchFamily="50" charset="-128"/>
                  <a:ea typeface="メイリオ" panose="020B0604030504040204" pitchFamily="50" charset="-128"/>
                </a:rPr>
                <a:t>スタッフよりも年齢が近い分、会話が盛り上がっている。</a:t>
              </a:r>
              <a:endParaRPr lang="en-US" altLang="ja-JP" sz="9600" b="1" u="sng" dirty="0">
                <a:solidFill>
                  <a:srgbClr val="FF0000"/>
                </a:solidFill>
                <a:latin typeface="メイリオ" panose="020B0604030504040204" pitchFamily="50" charset="-128"/>
                <a:ea typeface="メイリオ" panose="020B0604030504040204" pitchFamily="50" charset="-128"/>
              </a:endParaRPr>
            </a:p>
            <a:p>
              <a:pPr>
                <a:lnSpc>
                  <a:spcPct val="130000"/>
                </a:lnSpc>
              </a:pPr>
              <a:r>
                <a:rPr lang="ja-JP" altLang="en-US" sz="8000" b="1" dirty="0">
                  <a:solidFill>
                    <a:srgbClr val="FF0000"/>
                  </a:solidFill>
                  <a:latin typeface="メイリオ" panose="020B0604030504040204" pitchFamily="50" charset="-128"/>
                  <a:ea typeface="メイリオ" panose="020B0604030504040204" pitchFamily="50" charset="-128"/>
                </a:rPr>
                <a:t>　　　　　　　　</a:t>
              </a:r>
              <a:r>
                <a:rPr lang="ja-JP" altLang="en-US" sz="8000" b="1" dirty="0">
                  <a:latin typeface="メイリオ" panose="020B0604030504040204" pitchFamily="50" charset="-128"/>
                  <a:ea typeface="メイリオ" panose="020B0604030504040204" pitchFamily="50" charset="-128"/>
                </a:rPr>
                <a:t>また、</a:t>
              </a:r>
              <a:r>
                <a:rPr lang="ja-JP" altLang="en-US" sz="9600" b="1" u="sng" dirty="0">
                  <a:solidFill>
                    <a:srgbClr val="FF0000"/>
                  </a:solidFill>
                  <a:latin typeface="メイリオ" panose="020B0604030504040204" pitchFamily="50" charset="-128"/>
                  <a:ea typeface="メイリオ" panose="020B0604030504040204" pitchFamily="50" charset="-128"/>
                </a:rPr>
                <a:t>ご利用者様が「今日は来ないの？」とスタッフに聞く方がいる</a:t>
              </a:r>
              <a:endParaRPr lang="en-US" altLang="ja-JP" sz="9600" b="1" dirty="0">
                <a:solidFill>
                  <a:srgbClr val="FF0000"/>
                </a:solidFill>
                <a:latin typeface="メイリオ" panose="020B0604030504040204" pitchFamily="50" charset="-128"/>
                <a:ea typeface="メイリオ" panose="020B0604030504040204" pitchFamily="50" charset="-128"/>
              </a:endParaRPr>
            </a:p>
            <a:p>
              <a:pPr>
                <a:lnSpc>
                  <a:spcPct val="130000"/>
                </a:lnSpc>
              </a:pPr>
              <a:r>
                <a:rPr lang="ja-JP" altLang="en-US" sz="9600" b="1" dirty="0">
                  <a:solidFill>
                    <a:srgbClr val="FF0000"/>
                  </a:solidFill>
                  <a:latin typeface="メイリオ" panose="020B0604030504040204" pitchFamily="50" charset="-128"/>
                  <a:ea typeface="メイリオ" panose="020B0604030504040204" pitchFamily="50" charset="-128"/>
                </a:rPr>
                <a:t>　　　　　　 </a:t>
              </a:r>
              <a:r>
                <a:rPr lang="ja-JP" altLang="en-US" sz="9600" b="1" u="sng" dirty="0">
                  <a:solidFill>
                    <a:srgbClr val="FF0000"/>
                  </a:solidFill>
                  <a:latin typeface="メイリオ" panose="020B0604030504040204" pitchFamily="50" charset="-128"/>
                  <a:ea typeface="メイリオ" panose="020B0604030504040204" pitchFamily="50" charset="-128"/>
                </a:rPr>
                <a:t>ほど、会うのを楽しみにしている。</a:t>
              </a:r>
            </a:p>
          </p:txBody>
        </p:sp>
        <p:sp>
          <p:nvSpPr>
            <p:cNvPr id="16" name="タイトル 1">
              <a:extLst>
                <a:ext uri="{FF2B5EF4-FFF2-40B4-BE49-F238E27FC236}">
                  <a16:creationId xmlns:a16="http://schemas.microsoft.com/office/drawing/2014/main" id="{74DD20D8-394D-46A1-BA76-B16A4457623C}"/>
                </a:ext>
              </a:extLst>
            </p:cNvPr>
            <p:cNvSpPr txBox="1">
              <a:spLocks/>
            </p:cNvSpPr>
            <p:nvPr/>
          </p:nvSpPr>
          <p:spPr>
            <a:xfrm>
              <a:off x="-79086" y="1867668"/>
              <a:ext cx="3103750" cy="491629"/>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200" dirty="0">
                  <a:latin typeface="HGP創英角ｺﾞｼｯｸUB" panose="020B0900000000000000" pitchFamily="50" charset="-128"/>
                  <a:ea typeface="HGP創英角ｺﾞｼｯｸUB" panose="020B0900000000000000" pitchFamily="50" charset="-128"/>
                </a:rPr>
                <a:t>Q</a:t>
              </a:r>
              <a:r>
                <a:rPr lang="ja-JP" altLang="en-US" sz="2200" dirty="0">
                  <a:latin typeface="HGP創英角ｺﾞｼｯｸUB" panose="020B0900000000000000" pitchFamily="50" charset="-128"/>
                  <a:ea typeface="HGP創英角ｺﾞｼｯｸUB" panose="020B0900000000000000" pitchFamily="50" charset="-128"/>
                </a:rPr>
                <a:t> 受け入れた方の様子は？</a:t>
              </a:r>
            </a:p>
          </p:txBody>
        </p:sp>
      </p:grpSp>
      <p:grpSp>
        <p:nvGrpSpPr>
          <p:cNvPr id="20" name="グループ化 19">
            <a:extLst>
              <a:ext uri="{FF2B5EF4-FFF2-40B4-BE49-F238E27FC236}">
                <a16:creationId xmlns:a16="http://schemas.microsoft.com/office/drawing/2014/main" id="{D8BC65C4-EFFC-4EA5-A0A2-E4CB9EB2FEA7}"/>
              </a:ext>
            </a:extLst>
          </p:cNvPr>
          <p:cNvGrpSpPr/>
          <p:nvPr/>
        </p:nvGrpSpPr>
        <p:grpSpPr>
          <a:xfrm>
            <a:off x="187187" y="1021777"/>
            <a:ext cx="9912627" cy="2370059"/>
            <a:chOff x="294660" y="4745392"/>
            <a:chExt cx="10252014" cy="1708520"/>
          </a:xfrm>
        </p:grpSpPr>
        <p:sp>
          <p:nvSpPr>
            <p:cNvPr id="21" name="タイトル 1">
              <a:extLst>
                <a:ext uri="{FF2B5EF4-FFF2-40B4-BE49-F238E27FC236}">
                  <a16:creationId xmlns:a16="http://schemas.microsoft.com/office/drawing/2014/main" id="{F9BF6F73-DF79-44B3-AA44-DB8030DB690D}"/>
                </a:ext>
              </a:extLst>
            </p:cNvPr>
            <p:cNvSpPr txBox="1">
              <a:spLocks/>
            </p:cNvSpPr>
            <p:nvPr/>
          </p:nvSpPr>
          <p:spPr>
            <a:xfrm>
              <a:off x="294660" y="4745392"/>
              <a:ext cx="5969110" cy="421608"/>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200" dirty="0">
                  <a:latin typeface="HGP創英角ｺﾞｼｯｸUB" panose="020B0900000000000000" pitchFamily="50" charset="-128"/>
                  <a:ea typeface="HGP創英角ｺﾞｼｯｸUB" panose="020B0900000000000000" pitchFamily="50" charset="-128"/>
                </a:rPr>
                <a:t>Q</a:t>
              </a:r>
              <a:r>
                <a:rPr lang="ja-JP" altLang="en-US" sz="2200" dirty="0">
                  <a:latin typeface="HGP創英角ｺﾞｼｯｸUB" panose="020B0900000000000000" pitchFamily="50" charset="-128"/>
                  <a:ea typeface="HGP創英角ｺﾞｼｯｸUB" panose="020B0900000000000000" pitchFamily="50" charset="-128"/>
                </a:rPr>
                <a:t> 受け入れた方にやってもらっていることは？</a:t>
              </a:r>
            </a:p>
          </p:txBody>
        </p:sp>
        <p:sp>
          <p:nvSpPr>
            <p:cNvPr id="22" name="タイトル 1">
              <a:extLst>
                <a:ext uri="{FF2B5EF4-FFF2-40B4-BE49-F238E27FC236}">
                  <a16:creationId xmlns:a16="http://schemas.microsoft.com/office/drawing/2014/main" id="{A9514A6C-345D-4162-B09F-4CE7370BEA9F}"/>
                </a:ext>
              </a:extLst>
            </p:cNvPr>
            <p:cNvSpPr txBox="1">
              <a:spLocks/>
            </p:cNvSpPr>
            <p:nvPr/>
          </p:nvSpPr>
          <p:spPr>
            <a:xfrm>
              <a:off x="435146" y="5005103"/>
              <a:ext cx="10111528" cy="144880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70000"/>
                </a:lnSpc>
              </a:pPr>
              <a:r>
                <a:rPr lang="ja-JP" altLang="en-US" sz="2400" b="1" dirty="0">
                  <a:solidFill>
                    <a:srgbClr val="FF0000"/>
                  </a:solidFill>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Ａさん：週２回（</a:t>
              </a:r>
              <a:r>
                <a:rPr lang="en-US" altLang="ja-JP" sz="2400" b="1" dirty="0">
                  <a:latin typeface="メイリオ" panose="020B0604030504040204" pitchFamily="50" charset="-128"/>
                  <a:ea typeface="メイリオ" panose="020B0604030504040204" pitchFamily="50" charset="-128"/>
                </a:rPr>
                <a:t>1</a:t>
              </a:r>
              <a:r>
                <a:rPr lang="ja-JP" altLang="en-US" sz="2400" b="1" dirty="0">
                  <a:latin typeface="メイリオ" panose="020B0604030504040204" pitchFamily="50" charset="-128"/>
                  <a:ea typeface="メイリオ" panose="020B0604030504040204" pitchFamily="50" charset="-128"/>
                </a:rPr>
                <a:t>日</a:t>
              </a:r>
              <a:r>
                <a:rPr lang="en-US" altLang="ja-JP" sz="2400" b="1" dirty="0">
                  <a:latin typeface="メイリオ" panose="020B0604030504040204" pitchFamily="50" charset="-128"/>
                  <a:ea typeface="メイリオ" panose="020B0604030504040204" pitchFamily="50" charset="-128"/>
                </a:rPr>
                <a:t>4</a:t>
              </a:r>
              <a:r>
                <a:rPr lang="ja-JP" altLang="en-US" sz="2400" b="1" dirty="0">
                  <a:latin typeface="メイリオ" panose="020B0604030504040204" pitchFamily="50" charset="-128"/>
                  <a:ea typeface="メイリオ" panose="020B0604030504040204" pitchFamily="50" charset="-128"/>
                </a:rPr>
                <a:t>時間）・・・　配膳、下膳、食事の準備、後片付け</a:t>
              </a:r>
              <a:endParaRPr lang="en-US" altLang="ja-JP" sz="2400" b="1" dirty="0">
                <a:latin typeface="メイリオ" panose="020B0604030504040204" pitchFamily="50" charset="-128"/>
                <a:ea typeface="メイリオ" panose="020B0604030504040204" pitchFamily="50" charset="-128"/>
              </a:endParaRPr>
            </a:p>
            <a:p>
              <a:pPr>
                <a:lnSpc>
                  <a:spcPct val="170000"/>
                </a:lnSpc>
              </a:pPr>
              <a:r>
                <a:rPr lang="ja-JP" altLang="en-US" sz="2400" b="1" dirty="0">
                  <a:latin typeface="メイリオ" panose="020B0604030504040204" pitchFamily="50" charset="-128"/>
                  <a:ea typeface="メイリオ" panose="020B0604030504040204" pitchFamily="50" charset="-128"/>
                </a:rPr>
                <a:t> Ｂさん：週１回（</a:t>
              </a:r>
              <a:r>
                <a:rPr lang="en-US" altLang="ja-JP" sz="2400" b="1" dirty="0">
                  <a:latin typeface="メイリオ" panose="020B0604030504040204" pitchFamily="50" charset="-128"/>
                  <a:ea typeface="メイリオ" panose="020B0604030504040204" pitchFamily="50" charset="-128"/>
                </a:rPr>
                <a:t>1</a:t>
              </a:r>
              <a:r>
                <a:rPr lang="ja-JP" altLang="en-US" sz="2400" b="1" dirty="0">
                  <a:latin typeface="メイリオ" panose="020B0604030504040204" pitchFamily="50" charset="-128"/>
                  <a:ea typeface="メイリオ" panose="020B0604030504040204" pitchFamily="50" charset="-128"/>
                </a:rPr>
                <a:t>日</a:t>
              </a:r>
              <a:r>
                <a:rPr lang="en-US" altLang="ja-JP" sz="2400" b="1" dirty="0">
                  <a:latin typeface="メイリオ" panose="020B0604030504040204" pitchFamily="50" charset="-128"/>
                  <a:ea typeface="メイリオ" panose="020B0604030504040204" pitchFamily="50" charset="-128"/>
                </a:rPr>
                <a:t>1</a:t>
              </a:r>
              <a:r>
                <a:rPr lang="ja-JP" altLang="en-US" sz="2400" b="1" dirty="0">
                  <a:latin typeface="メイリオ" panose="020B0604030504040204" pitchFamily="50" charset="-128"/>
                  <a:ea typeface="メイリオ" panose="020B0604030504040204" pitchFamily="50" charset="-128"/>
                </a:rPr>
                <a:t>時間）・・・　体操レクの補助、お風呂掃除　</a:t>
              </a:r>
              <a:endParaRPr lang="en-US" altLang="ja-JP" sz="2400" b="1" dirty="0">
                <a:latin typeface="メイリオ" panose="020B0604030504040204" pitchFamily="50" charset="-128"/>
                <a:ea typeface="メイリオ" panose="020B0604030504040204" pitchFamily="50" charset="-128"/>
              </a:endParaRPr>
            </a:p>
            <a:p>
              <a:pPr>
                <a:lnSpc>
                  <a:spcPct val="170000"/>
                </a:lnSpc>
              </a:pPr>
              <a:r>
                <a:rPr lang="en-US" altLang="ja-JP" sz="2400" b="1" dirty="0">
                  <a:latin typeface="メイリオ" panose="020B0604030504040204" pitchFamily="50" charset="-128"/>
                  <a:ea typeface="メイリオ" panose="020B0604030504040204" pitchFamily="50" charset="-128"/>
                </a:rPr>
                <a:t>C</a:t>
              </a: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D</a:t>
              </a:r>
              <a:r>
                <a:rPr lang="ja-JP" altLang="en-US" sz="2400" b="1" dirty="0">
                  <a:latin typeface="メイリオ" panose="020B0604030504040204" pitchFamily="50" charset="-128"/>
                  <a:ea typeface="メイリオ" panose="020B0604030504040204" pitchFamily="50" charset="-128"/>
                </a:rPr>
                <a:t>さん：週１回（</a:t>
              </a:r>
              <a:r>
                <a:rPr lang="en-US" altLang="ja-JP" sz="2400" b="1" dirty="0">
                  <a:latin typeface="メイリオ" panose="020B0604030504040204" pitchFamily="50" charset="-128"/>
                  <a:ea typeface="メイリオ" panose="020B0604030504040204" pitchFamily="50" charset="-128"/>
                </a:rPr>
                <a:t>1</a:t>
              </a:r>
              <a:r>
                <a:rPr lang="ja-JP" altLang="en-US" sz="2400" b="1" dirty="0">
                  <a:latin typeface="メイリオ" panose="020B0604030504040204" pitchFamily="50" charset="-128"/>
                  <a:ea typeface="メイリオ" panose="020B0604030504040204" pitchFamily="50" charset="-128"/>
                </a:rPr>
                <a:t>日</a:t>
              </a:r>
              <a:r>
                <a:rPr lang="en-US" altLang="ja-JP" sz="2400" b="1" dirty="0">
                  <a:latin typeface="メイリオ" panose="020B0604030504040204" pitchFamily="50" charset="-128"/>
                  <a:ea typeface="メイリオ" panose="020B0604030504040204" pitchFamily="50" charset="-128"/>
                </a:rPr>
                <a:t>4</a:t>
              </a:r>
              <a:r>
                <a:rPr lang="ja-JP" altLang="en-US" sz="2400" b="1" dirty="0">
                  <a:latin typeface="メイリオ" panose="020B0604030504040204" pitchFamily="50" charset="-128"/>
                  <a:ea typeface="メイリオ" panose="020B0604030504040204" pitchFamily="50" charset="-128"/>
                </a:rPr>
                <a:t>時間）　・・・　傾聴、食器洗い、食器拭き</a:t>
              </a:r>
            </a:p>
          </p:txBody>
        </p:sp>
      </p:grpSp>
      <p:pic>
        <p:nvPicPr>
          <p:cNvPr id="24" name="図 23">
            <a:extLst>
              <a:ext uri="{FF2B5EF4-FFF2-40B4-BE49-F238E27FC236}">
                <a16:creationId xmlns:a16="http://schemas.microsoft.com/office/drawing/2014/main" id="{354EFFDF-12EE-4551-AEB3-2BE74FE498B7}"/>
              </a:ext>
            </a:extLst>
          </p:cNvPr>
          <p:cNvPicPr>
            <a:picLocks noChangeAspect="1"/>
          </p:cNvPicPr>
          <p:nvPr/>
        </p:nvPicPr>
        <p:blipFill rotWithShape="1">
          <a:blip r:embed="rId3">
            <a:extLst>
              <a:ext uri="{28A0092B-C50C-407E-A947-70E740481C1C}">
                <a14:useLocalDpi xmlns:a14="http://schemas.microsoft.com/office/drawing/2010/main" val="0"/>
              </a:ext>
            </a:extLst>
          </a:blip>
          <a:srcRect r="39813"/>
          <a:stretch/>
        </p:blipFill>
        <p:spPr>
          <a:xfrm>
            <a:off x="9052892" y="2574330"/>
            <a:ext cx="1808921" cy="1635012"/>
          </a:xfrm>
          <a:prstGeom prst="rect">
            <a:avLst/>
          </a:prstGeom>
        </p:spPr>
      </p:pic>
      <p:pic>
        <p:nvPicPr>
          <p:cNvPr id="25" name="図 24">
            <a:extLst>
              <a:ext uri="{FF2B5EF4-FFF2-40B4-BE49-F238E27FC236}">
                <a16:creationId xmlns:a16="http://schemas.microsoft.com/office/drawing/2014/main" id="{42473561-0F45-486A-A82A-9D46C9BEB4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37" r="9904"/>
          <a:stretch/>
        </p:blipFill>
        <p:spPr>
          <a:xfrm>
            <a:off x="521804" y="5475952"/>
            <a:ext cx="1567069" cy="1106415"/>
          </a:xfrm>
          <a:prstGeom prst="rect">
            <a:avLst/>
          </a:prstGeom>
        </p:spPr>
      </p:pic>
    </p:spTree>
    <p:extLst>
      <p:ext uri="{BB962C8B-B14F-4D97-AF65-F5344CB8AC3E}">
        <p14:creationId xmlns:p14="http://schemas.microsoft.com/office/powerpoint/2010/main" val="157289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B16A075B-5AB2-48FD-A790-3A4CD88B20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0631" y="5304380"/>
            <a:ext cx="2352261" cy="1505511"/>
          </a:xfrm>
          <a:prstGeom prst="rect">
            <a:avLst/>
          </a:prstGeom>
        </p:spPr>
      </p:pic>
      <p:sp>
        <p:nvSpPr>
          <p:cNvPr id="4" name="タイトル 1">
            <a:extLst>
              <a:ext uri="{FF2B5EF4-FFF2-40B4-BE49-F238E27FC236}">
                <a16:creationId xmlns:a16="http://schemas.microsoft.com/office/drawing/2014/main" id="{CAC8AC90-A74F-4751-A1C7-1D9BF90D1D00}"/>
              </a:ext>
            </a:extLst>
          </p:cNvPr>
          <p:cNvSpPr>
            <a:spLocks noGrp="1"/>
          </p:cNvSpPr>
          <p:nvPr>
            <p:ph type="title"/>
          </p:nvPr>
        </p:nvSpPr>
        <p:spPr>
          <a:xfrm>
            <a:off x="0" y="-3958"/>
            <a:ext cx="12192000" cy="1045340"/>
          </a:xfrm>
        </p:spPr>
        <p:txBody>
          <a:bodyPr>
            <a:noAutofit/>
          </a:bodyPr>
          <a:lstStyle/>
          <a:p>
            <a:r>
              <a:rPr lang="ja-JP" altLang="en-US" dirty="0">
                <a:latin typeface="HGP創英角ｺﾞｼｯｸUB" panose="020B0900000000000000" pitchFamily="50" charset="-128"/>
                <a:ea typeface="HGP創英角ｺﾞｼｯｸUB" panose="020B0900000000000000" pitchFamily="50" charset="-128"/>
              </a:rPr>
              <a:t>入門的研修修了者を受け入れている事業所の声</a:t>
            </a:r>
          </a:p>
        </p:txBody>
      </p:sp>
      <p:grpSp>
        <p:nvGrpSpPr>
          <p:cNvPr id="6" name="グループ化 5">
            <a:extLst>
              <a:ext uri="{FF2B5EF4-FFF2-40B4-BE49-F238E27FC236}">
                <a16:creationId xmlns:a16="http://schemas.microsoft.com/office/drawing/2014/main" id="{ADE97341-D637-4881-8FFC-14CA881AE36D}"/>
              </a:ext>
            </a:extLst>
          </p:cNvPr>
          <p:cNvGrpSpPr/>
          <p:nvPr/>
        </p:nvGrpSpPr>
        <p:grpSpPr>
          <a:xfrm>
            <a:off x="178905" y="869105"/>
            <a:ext cx="11880573" cy="2387621"/>
            <a:chOff x="966158" y="2716131"/>
            <a:chExt cx="9771829" cy="2387619"/>
          </a:xfrm>
        </p:grpSpPr>
        <p:sp>
          <p:nvSpPr>
            <p:cNvPr id="9" name="タイトル 1">
              <a:extLst>
                <a:ext uri="{FF2B5EF4-FFF2-40B4-BE49-F238E27FC236}">
                  <a16:creationId xmlns:a16="http://schemas.microsoft.com/office/drawing/2014/main" id="{CADAD40B-3CDF-42D7-899B-22CC4C650A64}"/>
                </a:ext>
              </a:extLst>
            </p:cNvPr>
            <p:cNvSpPr txBox="1">
              <a:spLocks/>
            </p:cNvSpPr>
            <p:nvPr/>
          </p:nvSpPr>
          <p:spPr>
            <a:xfrm>
              <a:off x="966158" y="2716131"/>
              <a:ext cx="3210043" cy="575381"/>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200" dirty="0">
                  <a:latin typeface="HGP創英角ｺﾞｼｯｸUB" panose="020B0900000000000000" pitchFamily="50" charset="-128"/>
                  <a:ea typeface="HGP創英角ｺﾞｼｯｸUB" panose="020B0900000000000000" pitchFamily="50" charset="-128"/>
                </a:rPr>
                <a:t>Q</a:t>
              </a:r>
              <a:r>
                <a:rPr lang="ja-JP" altLang="en-US" sz="2200" dirty="0">
                  <a:latin typeface="HGP創英角ｺﾞｼｯｸUB" panose="020B0900000000000000" pitchFamily="50" charset="-128"/>
                  <a:ea typeface="HGP創英角ｺﾞｼｯｸUB" panose="020B0900000000000000" pitchFamily="50" charset="-128"/>
                </a:rPr>
                <a:t> 受け入れてよかったことは？</a:t>
              </a:r>
            </a:p>
          </p:txBody>
        </p:sp>
        <p:sp>
          <p:nvSpPr>
            <p:cNvPr id="11" name="タイトル 1">
              <a:extLst>
                <a:ext uri="{FF2B5EF4-FFF2-40B4-BE49-F238E27FC236}">
                  <a16:creationId xmlns:a16="http://schemas.microsoft.com/office/drawing/2014/main" id="{D6315494-DAFE-4024-AE2C-E747ACC827D7}"/>
                </a:ext>
              </a:extLst>
            </p:cNvPr>
            <p:cNvSpPr txBox="1">
              <a:spLocks/>
            </p:cNvSpPr>
            <p:nvPr/>
          </p:nvSpPr>
          <p:spPr>
            <a:xfrm>
              <a:off x="966158" y="3069691"/>
              <a:ext cx="9771829" cy="2034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2400" dirty="0">
                  <a:latin typeface="HGP創英角ﾎﾟｯﾌﾟ体" panose="040B0A00000000000000" pitchFamily="50" charset="-128"/>
                  <a:ea typeface="HGP創英角ﾎﾟｯﾌﾟ体" panose="040B0A00000000000000" pitchFamily="50" charset="-128"/>
                </a:rPr>
                <a:t>　</a:t>
              </a:r>
              <a:r>
                <a:rPr lang="ja-JP" altLang="en-US" sz="2000" b="1" dirty="0">
                  <a:latin typeface="メイリオ" panose="020B0604030504040204" pitchFamily="50" charset="-128"/>
                  <a:ea typeface="メイリオ" panose="020B0604030504040204" pitchFamily="50" charset="-128"/>
                </a:rPr>
                <a:t>普段、時間に追われてしまうことが多いが、</a:t>
              </a:r>
              <a:r>
                <a:rPr lang="ja-JP" altLang="en-US" sz="2400" b="1" u="sng" dirty="0">
                  <a:solidFill>
                    <a:srgbClr val="FF0000"/>
                  </a:solidFill>
                  <a:latin typeface="メイリオ" panose="020B0604030504040204" pitchFamily="50" charset="-128"/>
                  <a:ea typeface="メイリオ" panose="020B0604030504040204" pitchFamily="50" charset="-128"/>
                </a:rPr>
                <a:t>受け入れ後は始めてからは専門職が各業務に専念できる時間が増えるなど、ご利用者様へのサービスの向上にもつながっている。</a:t>
              </a:r>
              <a:endParaRPr lang="en-US" altLang="ja-JP" sz="2400" b="1" u="sng" dirty="0">
                <a:solidFill>
                  <a:srgbClr val="FF0000"/>
                </a:solidFill>
                <a:latin typeface="メイリオ" panose="020B0604030504040204" pitchFamily="50" charset="-128"/>
                <a:ea typeface="メイリオ" panose="020B0604030504040204" pitchFamily="50" charset="-128"/>
              </a:endParaRPr>
            </a:p>
            <a:p>
              <a:pPr>
                <a:lnSpc>
                  <a:spcPct val="110000"/>
                </a:lnSpc>
              </a:pPr>
              <a:r>
                <a:rPr lang="ja-JP" altLang="en-US" sz="2000" b="1" dirty="0">
                  <a:latin typeface="メイリオ" panose="020B0604030504040204" pitchFamily="50" charset="-128"/>
                  <a:ea typeface="メイリオ" panose="020B0604030504040204" pitchFamily="50" charset="-128"/>
                </a:rPr>
                <a:t>　サービス計画書に掲げてる目標の達成へ向けて</a:t>
              </a:r>
              <a:r>
                <a:rPr lang="ja-JP" altLang="en-US" sz="2400" b="1" u="sng" dirty="0">
                  <a:solidFill>
                    <a:srgbClr val="FF0000"/>
                  </a:solidFill>
                  <a:latin typeface="メイリオ" panose="020B0604030504040204" pitchFamily="50" charset="-128"/>
                  <a:ea typeface="メイリオ" panose="020B0604030504040204" pitchFamily="50" charset="-128"/>
                </a:rPr>
                <a:t>職員同士で話し合う機会も増えた。現在来てもらっている担い手の方には、いつまでも来てほしいと思っている。</a:t>
              </a:r>
              <a:endParaRPr lang="ja-JP" altLang="en-US" sz="2000" b="1" u="sng" dirty="0">
                <a:solidFill>
                  <a:srgbClr val="FF0000"/>
                </a:solidFill>
                <a:latin typeface="メイリオ" panose="020B0604030504040204" pitchFamily="50" charset="-128"/>
                <a:ea typeface="メイリオ" panose="020B0604030504040204" pitchFamily="50" charset="-128"/>
              </a:endParaRPr>
            </a:p>
          </p:txBody>
        </p:sp>
      </p:grpSp>
      <p:sp>
        <p:nvSpPr>
          <p:cNvPr id="7" name="タイトル 1">
            <a:extLst>
              <a:ext uri="{FF2B5EF4-FFF2-40B4-BE49-F238E27FC236}">
                <a16:creationId xmlns:a16="http://schemas.microsoft.com/office/drawing/2014/main" id="{BE9D42CC-7E0A-4EC6-8651-1C689C85D21B}"/>
              </a:ext>
            </a:extLst>
          </p:cNvPr>
          <p:cNvSpPr txBox="1">
            <a:spLocks/>
          </p:cNvSpPr>
          <p:nvPr/>
        </p:nvSpPr>
        <p:spPr>
          <a:xfrm>
            <a:off x="178906" y="3230222"/>
            <a:ext cx="5811078" cy="552339"/>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200" dirty="0">
                <a:latin typeface="HGP創英角ｺﾞｼｯｸUB" panose="020B0900000000000000" pitchFamily="50" charset="-128"/>
                <a:ea typeface="HGP創英角ｺﾞｼｯｸUB" panose="020B0900000000000000" pitchFamily="50" charset="-128"/>
              </a:rPr>
              <a:t>Q</a:t>
            </a:r>
            <a:r>
              <a:rPr lang="ja-JP" altLang="en-US" sz="2200" dirty="0">
                <a:latin typeface="HGP創英角ｺﾞｼｯｸUB" panose="020B0900000000000000" pitchFamily="50" charset="-128"/>
                <a:ea typeface="HGP創英角ｺﾞｼｯｸUB" panose="020B0900000000000000" pitchFamily="50" charset="-128"/>
              </a:rPr>
              <a:t> 受け入れを検討している事業所へメッセージ</a:t>
            </a:r>
          </a:p>
        </p:txBody>
      </p:sp>
      <p:sp>
        <p:nvSpPr>
          <p:cNvPr id="8" name="タイトル 1">
            <a:extLst>
              <a:ext uri="{FF2B5EF4-FFF2-40B4-BE49-F238E27FC236}">
                <a16:creationId xmlns:a16="http://schemas.microsoft.com/office/drawing/2014/main" id="{7A561727-0F2C-4A63-8176-0D48E9DF4553}"/>
              </a:ext>
            </a:extLst>
          </p:cNvPr>
          <p:cNvSpPr txBox="1">
            <a:spLocks/>
          </p:cNvSpPr>
          <p:nvPr/>
        </p:nvSpPr>
        <p:spPr>
          <a:xfrm>
            <a:off x="165653" y="3741765"/>
            <a:ext cx="11661913" cy="291319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pPr>
            <a:r>
              <a:rPr lang="ja-JP" altLang="en-US" sz="2400" b="1" dirty="0">
                <a:solidFill>
                  <a:srgbClr val="0070C0"/>
                </a:solidFill>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研修修了者の方は、「誰かのために何かを提供できていること」が嬉しと感じているようです。</a:t>
            </a:r>
            <a:endParaRPr lang="en-US" altLang="ja-JP" sz="2000" b="1" dirty="0">
              <a:latin typeface="メイリオ" panose="020B0604030504040204" pitchFamily="50" charset="-128"/>
              <a:ea typeface="メイリオ" panose="020B0604030504040204" pitchFamily="50" charset="-128"/>
            </a:endParaRPr>
          </a:p>
          <a:p>
            <a:pPr>
              <a:lnSpc>
                <a:spcPct val="120000"/>
              </a:lnSpc>
            </a:pPr>
            <a:r>
              <a:rPr lang="ja-JP" altLang="en-US" sz="2000" b="1" dirty="0">
                <a:latin typeface="メイリオ" panose="020B0604030504040204" pitchFamily="50" charset="-128"/>
                <a:ea typeface="メイリオ" panose="020B0604030504040204" pitchFamily="50" charset="-128"/>
              </a:rPr>
              <a:t>受け入れる前は「頼む作業がない」「教えるのが手間になる」と言っていた職員もいましたが、</a:t>
            </a:r>
            <a:endParaRPr lang="en-US" altLang="ja-JP" sz="2000" b="1" dirty="0">
              <a:latin typeface="メイリオ" panose="020B0604030504040204" pitchFamily="50" charset="-128"/>
              <a:ea typeface="メイリオ" panose="020B0604030504040204" pitchFamily="50" charset="-128"/>
            </a:endParaRPr>
          </a:p>
          <a:p>
            <a:pPr>
              <a:lnSpc>
                <a:spcPct val="120000"/>
              </a:lnSpc>
            </a:pPr>
            <a:r>
              <a:rPr lang="ja-JP" altLang="en-US" sz="2400" b="1" u="sng" dirty="0">
                <a:solidFill>
                  <a:srgbClr val="FF0000"/>
                </a:solidFill>
                <a:latin typeface="メイリオ" panose="020B0604030504040204" pitchFamily="50" charset="-128"/>
                <a:ea typeface="メイリオ" panose="020B0604030504040204" pitchFamily="50" charset="-128"/>
              </a:rPr>
              <a:t>今ではボランティアの存在は欠かせな雰囲気</a:t>
            </a:r>
            <a:r>
              <a:rPr lang="ja-JP" altLang="en-US" sz="2000" b="1" dirty="0">
                <a:latin typeface="メイリオ" panose="020B0604030504040204" pitchFamily="50" charset="-128"/>
                <a:ea typeface="メイリオ" panose="020B0604030504040204" pitchFamily="50" charset="-128"/>
              </a:rPr>
              <a:t>になっています。</a:t>
            </a:r>
            <a:endParaRPr lang="en-US" altLang="ja-JP" sz="2000" b="1" dirty="0">
              <a:latin typeface="メイリオ" panose="020B0604030504040204" pitchFamily="50" charset="-128"/>
              <a:ea typeface="メイリオ" panose="020B0604030504040204" pitchFamily="50" charset="-128"/>
            </a:endParaRPr>
          </a:p>
          <a:p>
            <a:pPr>
              <a:lnSpc>
                <a:spcPct val="120000"/>
              </a:lnSpc>
            </a:pPr>
            <a:r>
              <a:rPr lang="ja-JP" altLang="en-US" sz="2000" b="1" dirty="0">
                <a:latin typeface="メイリオ" panose="020B0604030504040204" pitchFamily="50" charset="-128"/>
                <a:ea typeface="メイリオ" panose="020B0604030504040204" pitchFamily="50" charset="-128"/>
              </a:rPr>
              <a:t>堅苦しく、難しいことを考えずに「地域の中で時間を共有する場」をまずは作っていけば、</a:t>
            </a:r>
            <a:endParaRPr lang="en-US" altLang="ja-JP" sz="2000" b="1" dirty="0">
              <a:latin typeface="メイリオ" panose="020B0604030504040204" pitchFamily="50" charset="-128"/>
              <a:ea typeface="メイリオ" panose="020B0604030504040204" pitchFamily="50" charset="-128"/>
            </a:endParaRPr>
          </a:p>
          <a:p>
            <a:pPr>
              <a:lnSpc>
                <a:spcPct val="120000"/>
              </a:lnSpc>
            </a:pPr>
            <a:r>
              <a:rPr lang="ja-JP" altLang="en-US" sz="2000" b="1" dirty="0">
                <a:latin typeface="メイリオ" panose="020B0604030504040204" pitchFamily="50" charset="-128"/>
                <a:ea typeface="メイリオ" panose="020B0604030504040204" pitchFamily="50" charset="-128"/>
              </a:rPr>
              <a:t>ＯＫなのではないかと考えています。</a:t>
            </a:r>
            <a:endParaRPr lang="en-US" altLang="ja-JP" sz="2000" b="1" dirty="0">
              <a:latin typeface="メイリオ" panose="020B0604030504040204" pitchFamily="50" charset="-128"/>
              <a:ea typeface="メイリオ" panose="020B0604030504040204" pitchFamily="50" charset="-128"/>
            </a:endParaRPr>
          </a:p>
          <a:p>
            <a:pPr>
              <a:lnSpc>
                <a:spcPct val="120000"/>
              </a:lnSpc>
            </a:pPr>
            <a:r>
              <a:rPr lang="ja-JP" altLang="en-US" sz="2000" b="1" dirty="0">
                <a:latin typeface="メイリオ" panose="020B0604030504040204" pitchFamily="50" charset="-128"/>
                <a:ea typeface="メイリオ" panose="020B0604030504040204" pitchFamily="50" charset="-128"/>
              </a:rPr>
              <a:t>　意欲的な方ばかりなので、介護に興味を持ってくださっている気持ちに</a:t>
            </a:r>
            <a:endParaRPr lang="en-US" altLang="ja-JP" sz="2000" b="1" dirty="0">
              <a:latin typeface="メイリオ" panose="020B0604030504040204" pitchFamily="50" charset="-128"/>
              <a:ea typeface="メイリオ" panose="020B0604030504040204" pitchFamily="50" charset="-128"/>
            </a:endParaRPr>
          </a:p>
          <a:p>
            <a:pPr>
              <a:lnSpc>
                <a:spcPct val="120000"/>
              </a:lnSpc>
            </a:pPr>
            <a:r>
              <a:rPr lang="ja-JP" altLang="en-US" sz="2000" b="1" dirty="0">
                <a:latin typeface="メイリオ" panose="020B0604030504040204" pitchFamily="50" charset="-128"/>
                <a:ea typeface="メイリオ" panose="020B0604030504040204" pitchFamily="50" charset="-128"/>
              </a:rPr>
              <a:t>応えていけたらと思います。</a:t>
            </a:r>
          </a:p>
        </p:txBody>
      </p:sp>
    </p:spTree>
    <p:extLst>
      <p:ext uri="{BB962C8B-B14F-4D97-AF65-F5344CB8AC3E}">
        <p14:creationId xmlns:p14="http://schemas.microsoft.com/office/powerpoint/2010/main" val="316570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相談会の内容</a:t>
            </a:r>
          </a:p>
        </p:txBody>
      </p:sp>
      <p:sp>
        <p:nvSpPr>
          <p:cNvPr id="3" name="コンテンツ プレースホルダー 2"/>
          <p:cNvSpPr>
            <a:spLocks noGrp="1"/>
          </p:cNvSpPr>
          <p:nvPr>
            <p:ph idx="1"/>
          </p:nvPr>
        </p:nvSpPr>
        <p:spPr>
          <a:xfrm>
            <a:off x="838200" y="1690689"/>
            <a:ext cx="10515600" cy="2424111"/>
          </a:xfrm>
        </p:spPr>
        <p:txBody>
          <a:bodyPr/>
          <a:lstStyle/>
          <a:p>
            <a:pPr marL="0" indent="0">
              <a:buNone/>
            </a:pPr>
            <a:r>
              <a:rPr kumimoji="1" lang="ja-JP" altLang="en-US" dirty="0">
                <a:latin typeface="HG丸ｺﾞｼｯｸM-PRO" panose="020F0600000000000000" pitchFamily="50" charset="-128"/>
                <a:ea typeface="HG丸ｺﾞｼｯｸM-PRO" panose="020F0600000000000000" pitchFamily="50" charset="-128"/>
              </a:rPr>
              <a:t>　時間は１時間程度を予定しており、下記のことについて事業所の方に説明および相談対応していただきます。</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①</a:t>
            </a:r>
            <a:r>
              <a:rPr kumimoji="1" lang="ja-JP" altLang="en-US" dirty="0">
                <a:latin typeface="HG丸ｺﾞｼｯｸM-PRO" panose="020F0600000000000000" pitchFamily="50" charset="-128"/>
                <a:ea typeface="HG丸ｺﾞｼｯｸM-PRO" panose="020F0600000000000000" pitchFamily="50" charset="-128"/>
              </a:rPr>
              <a:t>事業所でボランティアとして活動する場合の活動内容や頻度</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②未経験からスタートした場合の働き方</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③個別相談</a:t>
            </a:r>
            <a:endParaRPr lang="en-US" altLang="ja-JP"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743" y="4271554"/>
            <a:ext cx="2396319" cy="2006917"/>
          </a:xfrm>
          <a:prstGeom prst="rect">
            <a:avLst/>
          </a:prstGeom>
        </p:spPr>
      </p:pic>
      <p:sp>
        <p:nvSpPr>
          <p:cNvPr id="5" name="テキスト ボックス 4"/>
          <p:cNvSpPr txBox="1"/>
          <p:nvPr/>
        </p:nvSpPr>
        <p:spPr>
          <a:xfrm>
            <a:off x="4114803" y="4567126"/>
            <a:ext cx="7903029" cy="707886"/>
          </a:xfrm>
          <a:prstGeom prst="rect">
            <a:avLst/>
          </a:prstGeom>
          <a:noFill/>
        </p:spPr>
        <p:txBody>
          <a:bodyPr wrap="square" rtlCol="0">
            <a:spAutoFit/>
          </a:bodyPr>
          <a:lstStyle/>
          <a:p>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当日面接は行いませんが、事業所と研修修了者で</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事業所の見学や体験の日程等を相談をしていただくことは可能です。</a:t>
            </a:r>
          </a:p>
        </p:txBody>
      </p:sp>
    </p:spTree>
    <p:extLst>
      <p:ext uri="{BB962C8B-B14F-4D97-AF65-F5344CB8AC3E}">
        <p14:creationId xmlns:p14="http://schemas.microsoft.com/office/powerpoint/2010/main" val="30157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944" y="146891"/>
            <a:ext cx="12048308" cy="1325563"/>
          </a:xfrm>
        </p:spPr>
        <p:txBody>
          <a:bodyPr/>
          <a:lstStyle/>
          <a:p>
            <a:r>
              <a:rPr lang="ja-JP" altLang="en-US" dirty="0">
                <a:latin typeface="HGP創英角ｺﾞｼｯｸUB" panose="020B0900000000000000" pitchFamily="50" charset="-128"/>
                <a:ea typeface="HGP創英角ｺﾞｼｯｸUB" panose="020B0900000000000000" pitchFamily="50" charset="-128"/>
              </a:rPr>
              <a:t>就職後の職員育成（資格取得）も支援しています！</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470264" y="1213498"/>
            <a:ext cx="11773988" cy="1477328"/>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介護職員初任者研修</a:t>
            </a:r>
            <a:r>
              <a:rPr kumimoji="1" lang="ja-JP" altLang="en-US" sz="2400" b="1" dirty="0">
                <a:latin typeface="HG丸ｺﾞｼｯｸM-PRO" panose="020F0600000000000000" pitchFamily="50" charset="-128"/>
                <a:ea typeface="HG丸ｺﾞｼｯｸM-PRO" panose="020F0600000000000000" pitchFamily="50" charset="-128"/>
              </a:rPr>
              <a:t>（</a:t>
            </a:r>
            <a:r>
              <a:rPr kumimoji="1" lang="en-US" altLang="ja-JP" sz="2400" b="1" dirty="0">
                <a:latin typeface="HG丸ｺﾞｼｯｸM-PRO" panose="020F0600000000000000" pitchFamily="50" charset="-128"/>
                <a:ea typeface="HG丸ｺﾞｼｯｸM-PRO" panose="020F0600000000000000" pitchFamily="50" charset="-128"/>
              </a:rPr>
              <a:t>※1</a:t>
            </a:r>
            <a:r>
              <a:rPr kumimoji="1" lang="ja-JP" altLang="en-US" sz="2400" b="1" dirty="0">
                <a:latin typeface="HG丸ｺﾞｼｯｸM-PRO" panose="020F0600000000000000" pitchFamily="50" charset="-128"/>
                <a:ea typeface="HG丸ｺﾞｼｯｸM-PRO" panose="020F0600000000000000" pitchFamily="50" charset="-128"/>
              </a:rPr>
              <a:t>）</a:t>
            </a:r>
            <a:r>
              <a:rPr lang="ja-JP" altLang="en-US" sz="3600" b="1" dirty="0">
                <a:latin typeface="HG丸ｺﾞｼｯｸM-PRO" panose="020F0600000000000000" pitchFamily="50" charset="-128"/>
                <a:ea typeface="HG丸ｺﾞｼｯｸM-PRO" panose="020F0600000000000000" pitchFamily="50" charset="-128"/>
              </a:rPr>
              <a:t>・</a:t>
            </a:r>
            <a:r>
              <a:rPr kumimoji="1" lang="ja-JP" altLang="en-US" sz="3600" b="1" dirty="0">
                <a:latin typeface="HG丸ｺﾞｼｯｸM-PRO" panose="020F0600000000000000" pitchFamily="50" charset="-128"/>
                <a:ea typeface="HG丸ｺﾞｼｯｸM-PRO" panose="020F0600000000000000" pitchFamily="50" charset="-128"/>
              </a:rPr>
              <a:t>実務者研修</a:t>
            </a:r>
            <a:r>
              <a:rPr kumimoji="1" lang="ja-JP" altLang="en-US" sz="2400" b="1" dirty="0">
                <a:latin typeface="HG丸ｺﾞｼｯｸM-PRO" panose="020F0600000000000000" pitchFamily="50" charset="-128"/>
                <a:ea typeface="HG丸ｺﾞｼｯｸM-PRO" panose="020F0600000000000000" pitchFamily="50" charset="-128"/>
              </a:rPr>
              <a:t>（</a:t>
            </a:r>
            <a:r>
              <a:rPr kumimoji="1" lang="en-US" altLang="ja-JP" sz="2400" b="1" dirty="0">
                <a:latin typeface="HG丸ｺﾞｼｯｸM-PRO" panose="020F0600000000000000" pitchFamily="50" charset="-128"/>
                <a:ea typeface="HG丸ｺﾞｼｯｸM-PRO" panose="020F0600000000000000" pitchFamily="50" charset="-128"/>
              </a:rPr>
              <a:t>※2</a:t>
            </a:r>
            <a:r>
              <a:rPr kumimoji="1" lang="ja-JP" altLang="en-US" sz="2400" b="1" dirty="0">
                <a:latin typeface="HG丸ｺﾞｼｯｸM-PRO" panose="020F0600000000000000" pitchFamily="50" charset="-128"/>
                <a:ea typeface="HG丸ｺﾞｼｯｸM-PRO" panose="020F0600000000000000" pitchFamily="50" charset="-128"/>
              </a:rPr>
              <a:t>）</a:t>
            </a:r>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ja-JP" altLang="en-US" sz="3600" b="1" dirty="0">
                <a:latin typeface="HG丸ｺﾞｼｯｸM-PRO" panose="020F0600000000000000" pitchFamily="50" charset="-128"/>
                <a:ea typeface="HG丸ｺﾞｼｯｸM-PRO" panose="020F0600000000000000" pitchFamily="50" charset="-128"/>
              </a:rPr>
              <a:t>生活援助従事者研修</a:t>
            </a:r>
            <a:r>
              <a:rPr kumimoji="1" lang="ja-JP" altLang="en-US" sz="2400" b="1" dirty="0">
                <a:latin typeface="HG丸ｺﾞｼｯｸM-PRO" panose="020F0600000000000000" pitchFamily="50" charset="-128"/>
                <a:ea typeface="HG丸ｺﾞｼｯｸM-PRO" panose="020F0600000000000000" pitchFamily="50" charset="-128"/>
              </a:rPr>
              <a:t>（</a:t>
            </a:r>
            <a:r>
              <a:rPr kumimoji="1" lang="en-US" altLang="ja-JP" sz="2400" b="1" dirty="0">
                <a:latin typeface="HG丸ｺﾞｼｯｸM-PRO" panose="020F0600000000000000" pitchFamily="50" charset="-128"/>
                <a:ea typeface="HG丸ｺﾞｼｯｸM-PRO" panose="020F0600000000000000" pitchFamily="50" charset="-128"/>
              </a:rPr>
              <a:t>※3</a:t>
            </a:r>
            <a:r>
              <a:rPr kumimoji="1" lang="ja-JP" altLang="en-US" sz="2400" b="1" dirty="0">
                <a:latin typeface="HG丸ｺﾞｼｯｸM-PRO" panose="020F0600000000000000" pitchFamily="50" charset="-128"/>
                <a:ea typeface="HG丸ｺﾞｼｯｸM-PRO" panose="020F0600000000000000" pitchFamily="50" charset="-128"/>
              </a:rPr>
              <a:t>）</a:t>
            </a:r>
            <a:r>
              <a:rPr kumimoji="1" lang="ja-JP" altLang="en-US" sz="3600" dirty="0"/>
              <a:t>の受講費用を</a:t>
            </a:r>
            <a:r>
              <a:rPr kumimoji="1" lang="ja-JP" altLang="en-US" sz="3600" b="1" dirty="0"/>
              <a:t>全額助成</a:t>
            </a:r>
            <a:endParaRPr kumimoji="1" lang="en-US" altLang="ja-JP" sz="3600" dirty="0"/>
          </a:p>
          <a:p>
            <a:pPr algn="r"/>
            <a:r>
              <a:rPr lang="ja-JP" altLang="en-US" dirty="0"/>
              <a:t>（</a:t>
            </a:r>
            <a:r>
              <a:rPr lang="en-US" altLang="ja-JP" dirty="0"/>
              <a:t>1,000</a:t>
            </a:r>
            <a:r>
              <a:rPr lang="ja-JP" altLang="en-US" dirty="0"/>
              <a:t>円未満切り捨て）</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0232" y="3905794"/>
            <a:ext cx="1246784" cy="2638697"/>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7016" y="3722914"/>
            <a:ext cx="1336722" cy="2821577"/>
          </a:xfrm>
          <a:prstGeom prst="rect">
            <a:avLst/>
          </a:prstGeom>
        </p:spPr>
      </p:pic>
      <p:sp>
        <p:nvSpPr>
          <p:cNvPr id="7" name="テキスト ボックス 6"/>
          <p:cNvSpPr txBox="1"/>
          <p:nvPr/>
        </p:nvSpPr>
        <p:spPr>
          <a:xfrm>
            <a:off x="470264" y="2690826"/>
            <a:ext cx="8355466" cy="3358227"/>
          </a:xfrm>
          <a:prstGeom prst="rect">
            <a:avLst/>
          </a:prstGeom>
          <a:noFill/>
          <a:ln>
            <a:solidFill>
              <a:schemeClr val="tx1"/>
            </a:solidFill>
            <a:prstDash val="sysDot"/>
          </a:ln>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条件</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・次の①～③のいずれかの研修課程を修了した方</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①介護職員初任者研修（平成</a:t>
            </a:r>
            <a:r>
              <a:rPr lang="en-US" altLang="ja-JP" dirty="0">
                <a:latin typeface="Meiryo UI" panose="020B0604030504040204" pitchFamily="50" charset="-128"/>
                <a:ea typeface="Meiryo UI" panose="020B0604030504040204" pitchFamily="50" charset="-128"/>
              </a:rPr>
              <a:t>28</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日以後）</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②実務者研修（平成</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日以後）</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③生活援助従事者研修（令和</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日以後）</a:t>
            </a:r>
            <a:endParaRPr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・いずれかの研修修了後、介護職として６か月間就職が継続している方</a:t>
            </a:r>
            <a:endParaRPr kumimoji="1" lang="en-US" altLang="ja-JP" u="sng"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・助成金の申請を行う時点において、江戸川区内にある介護事業所に勤務している方</a:t>
            </a:r>
            <a:endParaRPr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・他の制度による類似の助成を受けていない方</a:t>
            </a:r>
          </a:p>
        </p:txBody>
      </p:sp>
      <p:sp>
        <p:nvSpPr>
          <p:cNvPr id="8" name="テキスト ボックス 7">
            <a:extLst>
              <a:ext uri="{FF2B5EF4-FFF2-40B4-BE49-F238E27FC236}">
                <a16:creationId xmlns:a16="http://schemas.microsoft.com/office/drawing/2014/main" id="{E23A14E2-D479-4250-B6F0-5246208330D4}"/>
              </a:ext>
            </a:extLst>
          </p:cNvPr>
          <p:cNvSpPr txBox="1"/>
          <p:nvPr/>
        </p:nvSpPr>
        <p:spPr>
          <a:xfrm>
            <a:off x="470264" y="6049053"/>
            <a:ext cx="8040429" cy="369332"/>
          </a:xfrm>
          <a:prstGeom prst="rect">
            <a:avLst/>
          </a:prstGeom>
          <a:noFill/>
        </p:spPr>
        <p:txBody>
          <a:bodyPr wrap="square" rtlCol="0">
            <a:spAutoFit/>
          </a:bodyPr>
          <a:lstStyle/>
          <a:p>
            <a:r>
              <a:rPr kumimoji="1" lang="en-US" altLang="ja-JP" dirty="0"/>
              <a:t>※</a:t>
            </a:r>
            <a:r>
              <a:rPr kumimoji="1" lang="ja-JP" altLang="en-US" dirty="0"/>
              <a:t>この制度は（</a:t>
            </a:r>
            <a:r>
              <a:rPr kumimoji="1" lang="en-US" altLang="ja-JP" dirty="0"/>
              <a:t>※1</a:t>
            </a:r>
            <a:r>
              <a:rPr kumimoji="1" lang="ja-JP" altLang="en-US" dirty="0"/>
              <a:t>～</a:t>
            </a:r>
            <a:r>
              <a:rPr kumimoji="1" lang="en-US" altLang="ja-JP" dirty="0"/>
              <a:t>3</a:t>
            </a:r>
            <a:r>
              <a:rPr kumimoji="1" lang="ja-JP" altLang="en-US" dirty="0"/>
              <a:t>）それぞれの研修について、</a:t>
            </a:r>
            <a:r>
              <a:rPr kumimoji="1" lang="en-US" altLang="ja-JP" dirty="0"/>
              <a:t>1</a:t>
            </a:r>
            <a:r>
              <a:rPr kumimoji="1" lang="ja-JP" altLang="en-US" dirty="0"/>
              <a:t>回ずつ助成金を申請可</a:t>
            </a:r>
          </a:p>
        </p:txBody>
      </p:sp>
    </p:spTree>
    <p:extLst>
      <p:ext uri="{BB962C8B-B14F-4D97-AF65-F5344CB8AC3E}">
        <p14:creationId xmlns:p14="http://schemas.microsoft.com/office/powerpoint/2010/main" val="267115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6019" y="175165"/>
            <a:ext cx="11278552" cy="1178733"/>
          </a:xfrm>
          <a:ln>
            <a:solidFill>
              <a:schemeClr val="tx1"/>
            </a:solidFill>
            <a:prstDash val="solid"/>
          </a:ln>
        </p:spPr>
        <p:txBody>
          <a:bodyPr>
            <a:noAutofit/>
          </a:bodyPr>
          <a:lstStyle/>
          <a:p>
            <a:pPr marL="0" indent="0">
              <a:buNone/>
            </a:pPr>
            <a:r>
              <a:rPr kumimoji="1" lang="ja-JP" altLang="en-US"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助成制度利用例</a:t>
            </a:r>
            <a:r>
              <a:rPr kumimoji="1" lang="ja-JP" altLang="en-US" dirty="0">
                <a:latin typeface="HG丸ｺﾞｼｯｸM-PRO" panose="020F0600000000000000" pitchFamily="50" charset="-128"/>
                <a:ea typeface="HG丸ｺﾞｼｯｸM-PRO" panose="020F0600000000000000" pitchFamily="50" charset="-128"/>
              </a:rPr>
              <a:t>＞介護事業所で働きながら、資格を取得する</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江戸川区介護職員初任者研修等助成金制度</a:t>
            </a:r>
            <a:r>
              <a:rPr lang="ja-JP" altLang="en-US" sz="2400" dirty="0">
                <a:latin typeface="HG丸ｺﾞｼｯｸM-PRO" panose="020F0600000000000000" pitchFamily="50" charset="-128"/>
                <a:ea typeface="HG丸ｺﾞｼｯｸM-PRO" panose="020F0600000000000000" pitchFamily="50" charset="-128"/>
              </a:rPr>
              <a:t>を利用</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43" y="2858429"/>
            <a:ext cx="1559078" cy="329093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293" y="2296942"/>
            <a:ext cx="1968024" cy="196802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295" y="2134321"/>
            <a:ext cx="1816222" cy="241091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0737" y="2978541"/>
            <a:ext cx="2619103" cy="1191692"/>
          </a:xfrm>
          <a:prstGeom prst="rect">
            <a:avLst/>
          </a:prstGeom>
        </p:spPr>
      </p:pic>
      <p:sp>
        <p:nvSpPr>
          <p:cNvPr id="8" name="右矢印 7"/>
          <p:cNvSpPr/>
          <p:nvPr/>
        </p:nvSpPr>
        <p:spPr>
          <a:xfrm>
            <a:off x="2551854" y="3280954"/>
            <a:ext cx="1001244" cy="550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8021938" y="3280954"/>
            <a:ext cx="948991" cy="586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形吹き出し 9"/>
          <p:cNvSpPr/>
          <p:nvPr/>
        </p:nvSpPr>
        <p:spPr>
          <a:xfrm>
            <a:off x="108874" y="1397038"/>
            <a:ext cx="2512668" cy="1374852"/>
          </a:xfrm>
          <a:prstGeom prst="wedgeEllipseCallout">
            <a:avLst>
              <a:gd name="adj1" fmla="val 12468"/>
              <a:gd name="adj2" fmla="val 686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33697" y="5360626"/>
            <a:ext cx="2819401" cy="830997"/>
          </a:xfrm>
          <a:prstGeom prst="rect">
            <a:avLst/>
          </a:prstGeom>
          <a:solidFill>
            <a:schemeClr val="bg1"/>
          </a:solid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江戸川区内の</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介護事業所に就職</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4026217" y="4503894"/>
            <a:ext cx="3864784" cy="1200329"/>
          </a:xfrm>
          <a:prstGeom prst="rect">
            <a:avLst/>
          </a:prstGeom>
          <a:noFill/>
        </p:spPr>
        <p:txBody>
          <a:bodyPr wrap="square" rtlCol="0">
            <a:spAutoFit/>
          </a:bodyPr>
          <a:lstStyle/>
          <a:p>
            <a:pPr algn="ctr"/>
            <a:r>
              <a:rPr lang="ja-JP" altLang="en-US" sz="2400" dirty="0">
                <a:latin typeface="HG丸ｺﾞｼｯｸM-PRO" panose="020F0600000000000000" pitchFamily="50" charset="-128"/>
                <a:ea typeface="HG丸ｺﾞｼｯｸM-PRO" panose="020F0600000000000000" pitchFamily="50" charset="-128"/>
              </a:rPr>
              <a:t>初任者研修修了</a:t>
            </a:r>
            <a:endParaRPr lang="en-US" altLang="ja-JP" sz="2400" dirty="0">
              <a:latin typeface="HG丸ｺﾞｼｯｸM-PRO" panose="020F0600000000000000" pitchFamily="50" charset="-128"/>
              <a:ea typeface="HG丸ｺﾞｼｯｸM-PRO" panose="020F0600000000000000" pitchFamily="50" charset="-128"/>
            </a:endParaRPr>
          </a:p>
          <a:p>
            <a:pPr algn="ctr"/>
            <a:r>
              <a:rPr kumimoji="1" lang="en-US" altLang="ja-JP" sz="2400" dirty="0">
                <a:latin typeface="HG丸ｺﾞｼｯｸM-PRO" panose="020F0600000000000000" pitchFamily="50" charset="-128"/>
                <a:ea typeface="HG丸ｺﾞｼｯｸM-PRO" panose="020F0600000000000000" pitchFamily="50" charset="-128"/>
              </a:rPr>
              <a:t>+</a:t>
            </a:r>
          </a:p>
          <a:p>
            <a:pPr algn="ctr"/>
            <a:r>
              <a:rPr lang="ja-JP" altLang="en-US" sz="2400" b="1" dirty="0">
                <a:latin typeface="HG丸ｺﾞｼｯｸM-PRO" panose="020F0600000000000000" pitchFamily="50" charset="-128"/>
                <a:ea typeface="HG丸ｺﾞｼｯｸM-PRO" panose="020F0600000000000000" pitchFamily="50" charset="-128"/>
              </a:rPr>
              <a:t>修了後６か月間</a:t>
            </a:r>
            <a:r>
              <a:rPr lang="ja-JP" altLang="en-US" sz="2400" dirty="0">
                <a:latin typeface="HG丸ｺﾞｼｯｸM-PRO" panose="020F0600000000000000" pitchFamily="50" charset="-128"/>
                <a:ea typeface="HG丸ｺﾞｼｯｸM-PRO" panose="020F0600000000000000" pitchFamily="50" charset="-128"/>
              </a:rPr>
              <a:t>就労を継続</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257618" y="1718159"/>
            <a:ext cx="2294236"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働きながら</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初任者研修取得だ！</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3109557" y="1792898"/>
            <a:ext cx="2986443"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就職してから研修を開始</a:t>
            </a:r>
          </a:p>
        </p:txBody>
      </p:sp>
      <p:sp>
        <p:nvSpPr>
          <p:cNvPr id="17" name="テキスト ボックス 16"/>
          <p:cNvSpPr txBox="1"/>
          <p:nvPr/>
        </p:nvSpPr>
        <p:spPr>
          <a:xfrm>
            <a:off x="9001546" y="4264966"/>
            <a:ext cx="3265714" cy="1200329"/>
          </a:xfrm>
          <a:prstGeom prst="rect">
            <a:avLst/>
          </a:prstGeom>
          <a:noFill/>
        </p:spPr>
        <p:txBody>
          <a:bodyPr wrap="square" rtlCol="0">
            <a:spAutoFit/>
          </a:bodyPr>
          <a:lstStyle/>
          <a:p>
            <a:r>
              <a:rPr lang="ja-JP" altLang="en-US" sz="2400" dirty="0">
                <a:latin typeface="HGP創英角ﾎﾟｯﾌﾟ体" panose="040B0A00000000000000" pitchFamily="50" charset="-128"/>
                <a:ea typeface="HGP創英角ﾎﾟｯﾌﾟ体" panose="040B0A00000000000000" pitchFamily="50" charset="-128"/>
              </a:rPr>
              <a:t>要件を満たして</a:t>
            </a:r>
            <a:endParaRPr lang="en-US" altLang="ja-JP" sz="2400" dirty="0">
              <a:latin typeface="HGP創英角ﾎﾟｯﾌﾟ体" panose="040B0A00000000000000" pitchFamily="50" charset="-128"/>
              <a:ea typeface="HGP創英角ﾎﾟｯﾌﾟ体" panose="040B0A00000000000000" pitchFamily="50" charset="-128"/>
            </a:endParaRPr>
          </a:p>
          <a:p>
            <a:r>
              <a:rPr kumimoji="1" lang="ja-JP" altLang="en-US" sz="2400" dirty="0">
                <a:latin typeface="HGP創英角ﾎﾟｯﾌﾟ体" panose="040B0A00000000000000" pitchFamily="50" charset="-128"/>
                <a:ea typeface="HGP創英角ﾎﾟｯﾌﾟ体" panose="040B0A00000000000000" pitchFamily="50" charset="-128"/>
              </a:rPr>
              <a:t>区へ申請すると</a:t>
            </a:r>
            <a:endParaRPr kumimoji="1" lang="en-US" altLang="ja-JP" sz="2400" dirty="0">
              <a:latin typeface="HGP創英角ﾎﾟｯﾌﾟ体" panose="040B0A00000000000000" pitchFamily="50" charset="-128"/>
              <a:ea typeface="HGP創英角ﾎﾟｯﾌﾟ体" panose="040B0A00000000000000" pitchFamily="50" charset="-128"/>
            </a:endParaRPr>
          </a:p>
          <a:p>
            <a:r>
              <a:rPr kumimoji="1" lang="ja-JP" altLang="en-US" sz="2400" dirty="0">
                <a:latin typeface="HGP創英角ﾎﾟｯﾌﾟ体" panose="040B0A00000000000000" pitchFamily="50" charset="-128"/>
                <a:ea typeface="HGP創英角ﾎﾟｯﾌﾟ体" panose="040B0A00000000000000" pitchFamily="50" charset="-128"/>
              </a:rPr>
              <a:t>受講費用全額助成！！</a:t>
            </a:r>
          </a:p>
        </p:txBody>
      </p:sp>
      <p:sp>
        <p:nvSpPr>
          <p:cNvPr id="2" name="テキスト ボックス 1"/>
          <p:cNvSpPr txBox="1"/>
          <p:nvPr/>
        </p:nvSpPr>
        <p:spPr>
          <a:xfrm>
            <a:off x="449820" y="6246434"/>
            <a:ext cx="8720917" cy="461665"/>
          </a:xfrm>
          <a:prstGeom prst="rect">
            <a:avLst/>
          </a:prstGeom>
          <a:noFill/>
        </p:spPr>
        <p:txBody>
          <a:bodyPr wrap="square" rtlCol="0">
            <a:spAutoFit/>
          </a:bodyPr>
          <a:lstStyle/>
          <a:p>
            <a:r>
              <a:rPr kumimoji="1" lang="en-US" altLang="ja-JP" sz="2400" dirty="0">
                <a:latin typeface="HGS創英角ｺﾞｼｯｸUB" panose="020B0900000000000000" pitchFamily="50" charset="-128"/>
                <a:ea typeface="HGS創英角ｺﾞｼｯｸUB" panose="020B0900000000000000" pitchFamily="50" charset="-128"/>
              </a:rPr>
              <a:t>※</a:t>
            </a:r>
            <a:r>
              <a:rPr kumimoji="1" lang="ja-JP" altLang="en-US" sz="2400" dirty="0">
                <a:latin typeface="HGS創英角ｺﾞｼｯｸUB" panose="020B0900000000000000" pitchFamily="50" charset="-128"/>
                <a:ea typeface="HGS創英角ｺﾞｼｯｸUB" panose="020B0900000000000000" pitchFamily="50" charset="-128"/>
              </a:rPr>
              <a:t>生活援助従事者研修・実務者研修も助成対象となります。</a:t>
            </a:r>
          </a:p>
        </p:txBody>
      </p:sp>
    </p:spTree>
    <p:extLst>
      <p:ext uri="{BB962C8B-B14F-4D97-AF65-F5344CB8AC3E}">
        <p14:creationId xmlns:p14="http://schemas.microsoft.com/office/powerpoint/2010/main" val="23158193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1369</Words>
  <Application>Microsoft Office PowerPoint</Application>
  <PresentationFormat>ワイド画面</PresentationFormat>
  <Paragraphs>132</Paragraphs>
  <Slides>10</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10</vt:i4>
      </vt:variant>
    </vt:vector>
  </HeadingPairs>
  <TitlesOfParts>
    <vt:vector size="22" baseType="lpstr">
      <vt:lpstr>HGP創英角ｺﾞｼｯｸUB</vt:lpstr>
      <vt:lpstr>HGP創英角ﾎﾟｯﾌﾟ体</vt:lpstr>
      <vt:lpstr>HGS創英角ｺﾞｼｯｸUB</vt:lpstr>
      <vt:lpstr>HGS創英角ﾎﾟｯﾌﾟ体</vt:lpstr>
      <vt:lpstr>HG丸ｺﾞｼｯｸM-PRO</vt:lpstr>
      <vt:lpstr>HG創英角ｺﾞｼｯｸUB</vt:lpstr>
      <vt:lpstr>Meiryo UI</vt:lpstr>
      <vt:lpstr>メイリオ</vt:lpstr>
      <vt:lpstr>游ゴシック</vt:lpstr>
      <vt:lpstr>游ゴシック Light</vt:lpstr>
      <vt:lpstr>Arial</vt:lpstr>
      <vt:lpstr>Office テーマ</vt:lpstr>
      <vt:lpstr>「多様な働き方」で 　　人材不足を解消しませんか</vt:lpstr>
      <vt:lpstr>PowerPoint プレゼンテーション</vt:lpstr>
      <vt:lpstr>PowerPoint プレゼンテーション</vt:lpstr>
      <vt:lpstr>介護に関する入門的研修の研修内容</vt:lpstr>
      <vt:lpstr>入門的研修修了者を受け入れている事業所の声</vt:lpstr>
      <vt:lpstr>入門的研修修了者を受け入れている事業所の声</vt:lpstr>
      <vt:lpstr>相談会の内容</vt:lpstr>
      <vt:lpstr>就職後の職員育成（資格取得）も支援しています！</vt:lpstr>
      <vt:lpstr>PowerPoint プレゼンテーション</vt:lpstr>
      <vt:lpstr>PowerPoint プレゼンテーション</vt:lpstr>
    </vt:vector>
  </TitlesOfParts>
  <Company>江戸川区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江戸川区介護に関する 入門的研修について</dc:title>
  <dc:creator>全庁LAN利用者</dc:creator>
  <cp:lastModifiedBy>全庁LAN利用者</cp:lastModifiedBy>
  <cp:revision>68</cp:revision>
  <cp:lastPrinted>2022-06-02T23:54:46Z</cp:lastPrinted>
  <dcterms:created xsi:type="dcterms:W3CDTF">2022-05-27T01:31:40Z</dcterms:created>
  <dcterms:modified xsi:type="dcterms:W3CDTF">2024-05-31T03:00:58Z</dcterms:modified>
</cp:coreProperties>
</file>